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0"/>
  </p:notesMasterIdLst>
  <p:sldIdLst>
    <p:sldId id="257" r:id="rId2"/>
    <p:sldId id="292" r:id="rId3"/>
    <p:sldId id="293" r:id="rId4"/>
    <p:sldId id="306" r:id="rId5"/>
    <p:sldId id="262" r:id="rId6"/>
    <p:sldId id="266" r:id="rId7"/>
    <p:sldId id="307" r:id="rId8"/>
    <p:sldId id="264" r:id="rId9"/>
    <p:sldId id="313" r:id="rId10"/>
    <p:sldId id="269" r:id="rId11"/>
    <p:sldId id="270" r:id="rId12"/>
    <p:sldId id="271" r:id="rId13"/>
    <p:sldId id="308" r:id="rId14"/>
    <p:sldId id="319" r:id="rId15"/>
    <p:sldId id="302" r:id="rId16"/>
    <p:sldId id="316" r:id="rId17"/>
    <p:sldId id="327" r:id="rId18"/>
    <p:sldId id="274" r:id="rId19"/>
    <p:sldId id="275" r:id="rId20"/>
    <p:sldId id="276" r:id="rId21"/>
    <p:sldId id="317" r:id="rId22"/>
    <p:sldId id="277" r:id="rId23"/>
    <p:sldId id="283" r:id="rId24"/>
    <p:sldId id="320" r:id="rId25"/>
    <p:sldId id="285" r:id="rId26"/>
    <p:sldId id="322" r:id="rId27"/>
    <p:sldId id="309" r:id="rId28"/>
    <p:sldId id="310" r:id="rId29"/>
    <p:sldId id="311" r:id="rId30"/>
    <p:sldId id="286" r:id="rId31"/>
    <p:sldId id="287" r:id="rId32"/>
    <p:sldId id="297" r:id="rId33"/>
    <p:sldId id="332" r:id="rId34"/>
    <p:sldId id="326" r:id="rId35"/>
    <p:sldId id="330" r:id="rId36"/>
    <p:sldId id="315" r:id="rId37"/>
    <p:sldId id="331" r:id="rId38"/>
    <p:sldId id="328"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9EF"/>
    <a:srgbClr val="E6D5F2"/>
    <a:srgbClr val="E5F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74662" autoAdjust="0"/>
  </p:normalViewPr>
  <p:slideViewPr>
    <p:cSldViewPr snapToGrid="0">
      <p:cViewPr varScale="1">
        <p:scale>
          <a:sx n="52" d="100"/>
          <a:sy n="52" d="100"/>
        </p:scale>
        <p:origin x="363"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dmin\Desktop\193BCC&#24635;&#3246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tx1"/>
                </a:solidFill>
                <a:latin typeface="华文新魏" panose="02010800040101010101" pitchFamily="2" charset="-122"/>
                <a:ea typeface="华文新魏" panose="02010800040101010101" pitchFamily="2" charset="-122"/>
                <a:cs typeface="+mn-cs"/>
              </a:defRPr>
            </a:pPr>
            <a:r>
              <a:rPr lang="zh-CN" altLang="en-US" sz="1800" b="1">
                <a:solidFill>
                  <a:schemeClr val="tx1"/>
                </a:solidFill>
                <a:latin typeface="华文新魏" panose="02010800040101010101" pitchFamily="2" charset="-122"/>
                <a:ea typeface="华文新魏" panose="02010800040101010101" pitchFamily="2" charset="-122"/>
              </a:rPr>
              <a:t>多目标之间的跷跷板效应</a:t>
            </a:r>
          </a:p>
        </c:rich>
      </c:tx>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华文新魏" panose="02010800040101010101" pitchFamily="2" charset="-122"/>
              <a:ea typeface="华文新魏" panose="02010800040101010101" pitchFamily="2" charset="-122"/>
              <a:cs typeface="+mn-cs"/>
            </a:defRPr>
          </a:pPr>
          <a:endParaRPr lang="zh-CN"/>
        </a:p>
      </c:txPr>
    </c:title>
    <c:autoTitleDeleted val="0"/>
    <c:plotArea>
      <c:layout/>
      <c:lineChart>
        <c:grouping val="standard"/>
        <c:varyColors val="0"/>
        <c:ser>
          <c:idx val="1"/>
          <c:order val="1"/>
          <c:tx>
            <c:v>EASM score</c:v>
          </c:tx>
          <c:spPr>
            <a:ln w="28575" cap="rnd">
              <a:solidFill>
                <a:schemeClr val="accent2"/>
              </a:solidFill>
              <a:round/>
            </a:ln>
            <a:effectLst/>
          </c:spPr>
          <c:marker>
            <c:symbol val="none"/>
          </c:marker>
          <c:val>
            <c:numRef>
              <c:f>Sheet1!$Q$1:$Q$24</c:f>
              <c:numCache>
                <c:formatCode>General</c:formatCode>
                <c:ptCount val="24"/>
                <c:pt idx="0">
                  <c:v>-5.6985000000000001</c:v>
                </c:pt>
                <c:pt idx="1">
                  <c:v>-2.8241999999999998</c:v>
                </c:pt>
                <c:pt idx="2">
                  <c:v>-3.8748</c:v>
                </c:pt>
                <c:pt idx="3">
                  <c:v>-2.7216999999999998</c:v>
                </c:pt>
                <c:pt idx="4">
                  <c:v>-2.7195</c:v>
                </c:pt>
                <c:pt idx="5">
                  <c:v>-3.9885000000000002</c:v>
                </c:pt>
                <c:pt idx="6">
                  <c:v>-3.1547000000000001</c:v>
                </c:pt>
                <c:pt idx="7">
                  <c:v>-5.7042000000000002</c:v>
                </c:pt>
                <c:pt idx="8">
                  <c:v>-4.7081999999999997</c:v>
                </c:pt>
                <c:pt idx="9">
                  <c:v>-4.3648999999999996</c:v>
                </c:pt>
                <c:pt idx="10">
                  <c:v>-2.1389</c:v>
                </c:pt>
                <c:pt idx="11">
                  <c:v>-4.4509999999999996</c:v>
                </c:pt>
                <c:pt idx="12">
                  <c:v>-1.8254999999999999</c:v>
                </c:pt>
                <c:pt idx="13">
                  <c:v>-4.7774000000000001</c:v>
                </c:pt>
                <c:pt idx="14">
                  <c:v>-4.4871999999999996</c:v>
                </c:pt>
                <c:pt idx="15">
                  <c:v>-4.7906000000000004</c:v>
                </c:pt>
                <c:pt idx="16">
                  <c:v>-3.8797000000000001</c:v>
                </c:pt>
                <c:pt idx="17">
                  <c:v>-6.2064000000000004</c:v>
                </c:pt>
                <c:pt idx="18">
                  <c:v>-3.9628000000000001</c:v>
                </c:pt>
                <c:pt idx="19">
                  <c:v>-4.2234999999999996</c:v>
                </c:pt>
                <c:pt idx="20">
                  <c:v>-6.8681999999999999</c:v>
                </c:pt>
                <c:pt idx="21">
                  <c:v>-4.3578000000000001</c:v>
                </c:pt>
                <c:pt idx="22">
                  <c:v>-8.0521999999999991</c:v>
                </c:pt>
                <c:pt idx="23">
                  <c:v>-3.9443999999999999</c:v>
                </c:pt>
              </c:numCache>
            </c:numRef>
          </c:val>
          <c:smooth val="0"/>
          <c:extLst>
            <c:ext xmlns:c16="http://schemas.microsoft.com/office/drawing/2014/chart" uri="{C3380CC4-5D6E-409C-BE32-E72D297353CC}">
              <c16:uniqueId val="{00000000-5A09-4C6E-A974-9E6B651AA45A}"/>
            </c:ext>
          </c:extLst>
        </c:ser>
        <c:dLbls>
          <c:showLegendKey val="0"/>
          <c:showVal val="0"/>
          <c:showCatName val="0"/>
          <c:showSerName val="0"/>
          <c:showPercent val="0"/>
          <c:showBubbleSize val="0"/>
        </c:dLbls>
        <c:marker val="1"/>
        <c:smooth val="0"/>
        <c:axId val="629228752"/>
        <c:axId val="629229168"/>
      </c:lineChart>
      <c:lineChart>
        <c:grouping val="standard"/>
        <c:varyColors val="0"/>
        <c:ser>
          <c:idx val="0"/>
          <c:order val="0"/>
          <c:tx>
            <c:v>MJO score</c:v>
          </c:tx>
          <c:spPr>
            <a:ln w="28575" cap="rnd">
              <a:solidFill>
                <a:schemeClr val="accent1"/>
              </a:solidFill>
              <a:round/>
            </a:ln>
            <a:effectLst/>
          </c:spPr>
          <c:marker>
            <c:symbol val="none"/>
          </c:marker>
          <c:val>
            <c:numRef>
              <c:f>Sheet1!$P$1:$P$24</c:f>
              <c:numCache>
                <c:formatCode>General</c:formatCode>
                <c:ptCount val="24"/>
                <c:pt idx="0">
                  <c:v>0.1182</c:v>
                </c:pt>
                <c:pt idx="1">
                  <c:v>-1.3065</c:v>
                </c:pt>
                <c:pt idx="2">
                  <c:v>-1.7759</c:v>
                </c:pt>
                <c:pt idx="3">
                  <c:v>-1.4371</c:v>
                </c:pt>
                <c:pt idx="4">
                  <c:v>-1.0502</c:v>
                </c:pt>
                <c:pt idx="5">
                  <c:v>-1.6731</c:v>
                </c:pt>
                <c:pt idx="6">
                  <c:v>-0.86040000000000005</c:v>
                </c:pt>
                <c:pt idx="7">
                  <c:v>-0.98819999999999997</c:v>
                </c:pt>
                <c:pt idx="8">
                  <c:v>-1.1075999999999999</c:v>
                </c:pt>
                <c:pt idx="9">
                  <c:v>-0.83860000000000001</c:v>
                </c:pt>
                <c:pt idx="10">
                  <c:v>-0.98880000000000001</c:v>
                </c:pt>
                <c:pt idx="11">
                  <c:v>-0.87370000000000003</c:v>
                </c:pt>
                <c:pt idx="12">
                  <c:v>-1.5660000000000001</c:v>
                </c:pt>
                <c:pt idx="13">
                  <c:v>-1.196</c:v>
                </c:pt>
                <c:pt idx="14">
                  <c:v>-0.88770000000000004</c:v>
                </c:pt>
                <c:pt idx="15">
                  <c:v>-0.93240000000000001</c:v>
                </c:pt>
                <c:pt idx="16">
                  <c:v>-0.80259999999999998</c:v>
                </c:pt>
                <c:pt idx="17">
                  <c:v>-0.8115</c:v>
                </c:pt>
                <c:pt idx="18">
                  <c:v>-0.72150000000000003</c:v>
                </c:pt>
                <c:pt idx="19">
                  <c:v>-1.1479999999999999</c:v>
                </c:pt>
                <c:pt idx="20">
                  <c:v>-1.2154</c:v>
                </c:pt>
                <c:pt idx="21">
                  <c:v>-1.1227</c:v>
                </c:pt>
                <c:pt idx="22">
                  <c:v>-1.1992</c:v>
                </c:pt>
                <c:pt idx="23">
                  <c:v>-1.0953999999999999</c:v>
                </c:pt>
              </c:numCache>
            </c:numRef>
          </c:val>
          <c:smooth val="0"/>
          <c:extLst>
            <c:ext xmlns:c16="http://schemas.microsoft.com/office/drawing/2014/chart" uri="{C3380CC4-5D6E-409C-BE32-E72D297353CC}">
              <c16:uniqueId val="{00000001-5A09-4C6E-A974-9E6B651AA45A}"/>
            </c:ext>
          </c:extLst>
        </c:ser>
        <c:dLbls>
          <c:showLegendKey val="0"/>
          <c:showVal val="0"/>
          <c:showCatName val="0"/>
          <c:showSerName val="0"/>
          <c:showPercent val="0"/>
          <c:showBubbleSize val="0"/>
        </c:dLbls>
        <c:marker val="1"/>
        <c:smooth val="0"/>
        <c:axId val="856910912"/>
        <c:axId val="856918400"/>
      </c:lineChart>
      <c:catAx>
        <c:axId val="629228752"/>
        <c:scaling>
          <c:orientation val="minMax"/>
        </c:scaling>
        <c:delete val="0"/>
        <c:axPos val="b"/>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629229168"/>
        <c:crosses val="autoZero"/>
        <c:auto val="1"/>
        <c:lblAlgn val="ctr"/>
        <c:lblOffset val="100"/>
        <c:noMultiLvlLbl val="0"/>
      </c:catAx>
      <c:valAx>
        <c:axId val="62922916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alpha val="94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629228752"/>
        <c:crosses val="autoZero"/>
        <c:crossBetween val="between"/>
      </c:valAx>
      <c:valAx>
        <c:axId val="85691840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856910912"/>
        <c:crosses val="max"/>
        <c:crossBetween val="between"/>
      </c:valAx>
      <c:catAx>
        <c:axId val="856910912"/>
        <c:scaling>
          <c:orientation val="minMax"/>
        </c:scaling>
        <c:delete val="1"/>
        <c:axPos val="b"/>
        <c:majorTickMark val="out"/>
        <c:minorTickMark val="none"/>
        <c:tickLblPos val="nextTo"/>
        <c:crossAx val="856918400"/>
        <c:crosses val="autoZero"/>
        <c:auto val="1"/>
        <c:lblAlgn val="ctr"/>
        <c:lblOffset val="100"/>
        <c:noMultiLvlLbl val="0"/>
      </c:catAx>
      <c:spPr>
        <a:noFill/>
        <a:ln>
          <a:solidFill>
            <a:schemeClr val="tx1"/>
          </a:solid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D6B36-F953-4456-BD4D-96AA256A0A0F}" type="datetimeFigureOut">
              <a:rPr lang="zh-CN" altLang="en-US" smtClean="0"/>
              <a:t>2019/5/25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6F58B-6BD3-43D3-AE94-9F55191A30B2}" type="slidenum">
              <a:rPr lang="zh-CN" altLang="en-US" smtClean="0"/>
              <a:t>‹#›</a:t>
            </a:fld>
            <a:endParaRPr lang="zh-CN" altLang="en-US"/>
          </a:p>
        </p:txBody>
      </p:sp>
    </p:spTree>
    <p:extLst>
      <p:ext uri="{BB962C8B-B14F-4D97-AF65-F5344CB8AC3E}">
        <p14:creationId xmlns:p14="http://schemas.microsoft.com/office/powerpoint/2010/main" val="322997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a:t>
            </a:fld>
            <a:endParaRPr lang="zh-CN" altLang="en-US"/>
          </a:p>
        </p:txBody>
      </p:sp>
    </p:spTree>
    <p:extLst>
      <p:ext uri="{BB962C8B-B14F-4D97-AF65-F5344CB8AC3E}">
        <p14:creationId xmlns:p14="http://schemas.microsoft.com/office/powerpoint/2010/main" val="81346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前面提到优化算法主要有传统的局部优化算法和进化算法等，其中局部优化算法极容易陷入局部最优，在气候系统模式这种强非线性的应用中不是很合适。进化算法是目前最广为应用的优化算法。它们通常全局性较好，但是需要的迭代步数多，对于地球系统模式来说意味着成百上千次的模拟。这当然也意味着昂贵的计算代价。</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因此我们在想有没有一种更加高效的优化方法。而代理模式优化算法在优化时每增加一个样本就会更新一次采样策略。相比进化算法的种群更新策略更新频率提高了很多，且有研究表明基于</a:t>
            </a:r>
            <a:r>
              <a:rPr lang="en-US" altLang="zh-CN" sz="1200" kern="1200" dirty="0" smtClean="0">
                <a:solidFill>
                  <a:schemeClr val="tx1"/>
                </a:solidFill>
                <a:effectLst/>
                <a:latin typeface="+mn-lt"/>
                <a:ea typeface="+mn-ea"/>
                <a:cs typeface="+mn-cs"/>
              </a:rPr>
              <a:t>Kriging</a:t>
            </a:r>
            <a:r>
              <a:rPr lang="zh-CN" altLang="zh-CN" sz="1200" kern="1200" dirty="0" smtClean="0">
                <a:solidFill>
                  <a:schemeClr val="tx1"/>
                </a:solidFill>
                <a:effectLst/>
                <a:latin typeface="+mn-lt"/>
                <a:ea typeface="+mn-ea"/>
                <a:cs typeface="+mn-cs"/>
              </a:rPr>
              <a:t>等传统代理模式的单目标优化也被广泛应用于多个领域。这里我们先介绍一下代理模式优化的思路。它的原理是为原计算代高的问题建立一个相对廉价的代理模式，用代理模式替代真实模式评估未知候选采样点的优劣。其中两个步骤是它的核心技术。第一是如何构建代理模式，第二是如何选择最优候选采样点。</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436F58B-6BD3-43D3-AE94-9F55191A30B2}" type="slidenum">
              <a:rPr lang="zh-CN" altLang="en-US" smtClean="0"/>
              <a:t>11</a:t>
            </a:fld>
            <a:endParaRPr lang="zh-CN" altLang="en-US"/>
          </a:p>
        </p:txBody>
      </p:sp>
    </p:spTree>
    <p:extLst>
      <p:ext uri="{BB962C8B-B14F-4D97-AF65-F5344CB8AC3E}">
        <p14:creationId xmlns:p14="http://schemas.microsoft.com/office/powerpoint/2010/main" val="65811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在传统的方法中，代理模式的构建都是利用传统的统计回归方法。例如</a:t>
            </a:r>
            <a:r>
              <a:rPr lang="en-US" altLang="zh-CN" sz="1200" kern="1200" dirty="0" smtClean="0">
                <a:solidFill>
                  <a:schemeClr val="tx1"/>
                </a:solidFill>
                <a:effectLst/>
                <a:latin typeface="+mn-lt"/>
                <a:ea typeface="+mn-ea"/>
                <a:cs typeface="+mn-cs"/>
              </a:rPr>
              <a:t>Kriging</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Mars</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RBF</a:t>
            </a:r>
            <a:r>
              <a:rPr lang="zh-CN" altLang="zh-CN" sz="1200" kern="1200" dirty="0" smtClean="0">
                <a:solidFill>
                  <a:schemeClr val="tx1"/>
                </a:solidFill>
                <a:effectLst/>
                <a:latin typeface="+mn-lt"/>
                <a:ea typeface="+mn-ea"/>
                <a:cs typeface="+mn-cs"/>
              </a:rPr>
              <a:t>等。但是在如此高维复杂多峰的气候系统模式中仅仅利用传统的回归方法难以对模拟结果有很好的拟合，因此针对此问题，我们提出了基于多层感知机神经网络的代理模式优化方法。</a:t>
            </a:r>
            <a:r>
              <a:rPr lang="en-US" altLang="zh-CN" sz="1200" kern="1200" dirty="0" smtClean="0">
                <a:solidFill>
                  <a:schemeClr val="tx1"/>
                </a:solidFill>
                <a:effectLst/>
                <a:latin typeface="+mn-lt"/>
                <a:ea typeface="+mn-ea"/>
                <a:cs typeface="+mn-cs"/>
              </a:rPr>
              <a:t>MLP</a:t>
            </a:r>
            <a:r>
              <a:rPr lang="zh-CN" altLang="zh-CN" sz="1200" kern="1200" dirty="0" smtClean="0">
                <a:solidFill>
                  <a:schemeClr val="tx1"/>
                </a:solidFill>
                <a:effectLst/>
                <a:latin typeface="+mn-lt"/>
                <a:ea typeface="+mn-ea"/>
                <a:cs typeface="+mn-cs"/>
              </a:rPr>
              <a:t>在非线性回归中十分受欢迎，它相对其他的机器学习算法而言，有更强的非线性表达能力。在气候系统模式物理参数优化问题中，多层感知机代理模式的输入数物理参数，输出是多个变量的模拟能力，用代理模式来估计物理参数对模式模拟能力的影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436F58B-6BD3-43D3-AE94-9F55191A30B2}" type="slidenum">
              <a:rPr lang="zh-CN" altLang="en-US" smtClean="0"/>
              <a:t>12</a:t>
            </a:fld>
            <a:endParaRPr lang="zh-CN" altLang="en-US"/>
          </a:p>
        </p:txBody>
      </p:sp>
    </p:spTree>
    <p:extLst>
      <p:ext uri="{BB962C8B-B14F-4D97-AF65-F5344CB8AC3E}">
        <p14:creationId xmlns:p14="http://schemas.microsoft.com/office/powerpoint/2010/main" val="2837032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那第二点如何估计未知的采样点呢。我们这里的做法的主要思想是在当前真实最优点附件采样并用代理模式对其进行评估，从而选择最优的候选点作为下一个进行真实采样的位置。至此一个基于</a:t>
            </a:r>
            <a:r>
              <a:rPr lang="en-US" altLang="zh-CN" sz="1200" kern="1200" dirty="0" smtClean="0">
                <a:solidFill>
                  <a:schemeClr val="tx1"/>
                </a:solidFill>
                <a:effectLst/>
                <a:latin typeface="+mn-lt"/>
                <a:ea typeface="+mn-ea"/>
                <a:cs typeface="+mn-cs"/>
              </a:rPr>
              <a:t>MLP</a:t>
            </a:r>
            <a:r>
              <a:rPr lang="zh-CN" altLang="zh-CN" sz="1200" kern="1200" dirty="0" smtClean="0">
                <a:solidFill>
                  <a:schemeClr val="tx1"/>
                </a:solidFill>
                <a:effectLst/>
                <a:latin typeface="+mn-lt"/>
                <a:ea typeface="+mn-ea"/>
                <a:cs typeface="+mn-cs"/>
              </a:rPr>
              <a:t>代理模式优化算法的思路就完成了。</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若要进行多目标优化，则问题又来了，如何处理跷跷板效应？如何平衡多个目标的关系？在传统代理模式中由传统的统计回归方法在复杂问题上更难拟合多输入到多输出的问题，多目标的代理模式优化方法还有待进一步研究。我们这里的做法是结合进化算法中非支配解排序的思想，避免了多目标中有些目标特别好，有些目标非常差的情况。在我们的最优采样点选择策略中注意最优采样点是来自非支配解排序的结果</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另外在代理模式的评估中，也要注意多个目标的综合能力。</a:t>
            </a:r>
          </a:p>
          <a:p>
            <a:r>
              <a:rPr lang="en-US" altLang="zh-CN" sz="1200" kern="1200" dirty="0" smtClean="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436F58B-6BD3-43D3-AE94-9F55191A30B2}" type="slidenum">
              <a:rPr lang="zh-CN" altLang="en-US" smtClean="0"/>
              <a:t>13</a:t>
            </a:fld>
            <a:endParaRPr lang="zh-CN" altLang="en-US"/>
          </a:p>
        </p:txBody>
      </p:sp>
    </p:spTree>
    <p:extLst>
      <p:ext uri="{BB962C8B-B14F-4D97-AF65-F5344CB8AC3E}">
        <p14:creationId xmlns:p14="http://schemas.microsoft.com/office/powerpoint/2010/main" val="561101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前面提到在物理参数优化时，有时需要走近模式内部发现其存在的规律，然后设计相应的有约束优化方法，在气候系统模式中物理约束也十分复杂，因此最后我们为其建立单独的代理模式，并将约束转化为目标的方法对其进行评估。 </a:t>
            </a:r>
          </a:p>
          <a:p>
            <a:endParaRPr lang="en-US" altLang="zh-CN" dirty="0" smtClean="0"/>
          </a:p>
        </p:txBody>
      </p:sp>
      <p:sp>
        <p:nvSpPr>
          <p:cNvPr id="4" name="灯片编号占位符 3"/>
          <p:cNvSpPr>
            <a:spLocks noGrp="1"/>
          </p:cNvSpPr>
          <p:nvPr>
            <p:ph type="sldNum" sz="quarter" idx="10"/>
          </p:nvPr>
        </p:nvSpPr>
        <p:spPr/>
        <p:txBody>
          <a:bodyPr/>
          <a:lstStyle/>
          <a:p>
            <a:fld id="{0436F58B-6BD3-43D3-AE94-9F55191A30B2}" type="slidenum">
              <a:rPr lang="zh-CN" altLang="en-US" smtClean="0"/>
              <a:t>14</a:t>
            </a:fld>
            <a:endParaRPr lang="zh-CN" altLang="en-US"/>
          </a:p>
        </p:txBody>
      </p:sp>
    </p:spTree>
    <p:extLst>
      <p:ext uri="{BB962C8B-B14F-4D97-AF65-F5344CB8AC3E}">
        <p14:creationId xmlns:p14="http://schemas.microsoft.com/office/powerpoint/2010/main" val="2958047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下面是算法的比较部分，为了测试这一组基于</a:t>
            </a:r>
            <a:r>
              <a:rPr lang="en-US" altLang="zh-CN" sz="1200" kern="1200" dirty="0" smtClean="0">
                <a:solidFill>
                  <a:schemeClr val="tx1"/>
                </a:solidFill>
                <a:effectLst/>
                <a:latin typeface="+mn-lt"/>
                <a:ea typeface="+mn-ea"/>
                <a:cs typeface="+mn-cs"/>
              </a:rPr>
              <a:t>MLP</a:t>
            </a:r>
            <a:r>
              <a:rPr lang="zh-CN" altLang="zh-CN" sz="1200" kern="1200" dirty="0" smtClean="0">
                <a:solidFill>
                  <a:schemeClr val="tx1"/>
                </a:solidFill>
                <a:effectLst/>
                <a:latin typeface="+mn-lt"/>
                <a:ea typeface="+mn-ea"/>
                <a:cs typeface="+mn-cs"/>
              </a:rPr>
              <a:t>代理模式的优化方法，首先是单目标优化方法，我们将其与进化方法以及传统代理模式优化方法在复杂数学函数和单柱大气模式上进行对比，单柱大气模式是为了研究气候系统模式物理过程而专门开发的工具，对气候系统模式的发展有重要意义。</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我们这里选择的不确定参数如上表所示，所关注的目标如下面公式的</a:t>
            </a:r>
            <a:r>
              <a:rPr lang="en-US" altLang="zh-CN" sz="1200" kern="1200" dirty="0" smtClean="0">
                <a:solidFill>
                  <a:schemeClr val="tx1"/>
                </a:solidFill>
                <a:effectLst/>
                <a:latin typeface="+mn-lt"/>
                <a:ea typeface="+mn-ea"/>
                <a:cs typeface="+mn-cs"/>
              </a:rPr>
              <a:t>gamma^2</a:t>
            </a:r>
            <a:r>
              <a:rPr lang="zh-CN" altLang="zh-CN" sz="1200" kern="1200" dirty="0" smtClean="0">
                <a:solidFill>
                  <a:schemeClr val="tx1"/>
                </a:solidFill>
                <a:effectLst/>
                <a:latin typeface="+mn-lt"/>
                <a:ea typeface="+mn-ea"/>
                <a:cs typeface="+mn-cs"/>
              </a:rPr>
              <a:t>所示。</a:t>
            </a:r>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15</a:t>
            </a:fld>
            <a:endParaRPr lang="zh-CN" altLang="en-US"/>
          </a:p>
        </p:txBody>
      </p:sp>
    </p:spTree>
    <p:extLst>
      <p:ext uri="{BB962C8B-B14F-4D97-AF65-F5344CB8AC3E}">
        <p14:creationId xmlns:p14="http://schemas.microsoft.com/office/powerpoint/2010/main" val="3903950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可以发现在多个案例的测试中，我们提出的单目标优化方法都具有总体的优势。</a:t>
            </a:r>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16</a:t>
            </a:fld>
            <a:endParaRPr lang="zh-CN" altLang="en-US"/>
          </a:p>
        </p:txBody>
      </p:sp>
    </p:spTree>
    <p:extLst>
      <p:ext uri="{BB962C8B-B14F-4D97-AF65-F5344CB8AC3E}">
        <p14:creationId xmlns:p14="http://schemas.microsoft.com/office/powerpoint/2010/main" val="126006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根据单目标优化的结果，我们将其扩展为多目标优化，容易看出相对最为广泛受到认可的</a:t>
            </a:r>
            <a:r>
              <a:rPr lang="en-US" altLang="zh-CN" sz="1200" kern="1200" dirty="0" smtClean="0">
                <a:solidFill>
                  <a:schemeClr val="tx1"/>
                </a:solidFill>
                <a:effectLst/>
                <a:latin typeface="+mn-lt"/>
                <a:ea typeface="+mn-ea"/>
                <a:cs typeface="+mn-cs"/>
              </a:rPr>
              <a:t>NSGAIII</a:t>
            </a:r>
            <a:r>
              <a:rPr lang="zh-CN" altLang="zh-CN" sz="1200" kern="1200" dirty="0" smtClean="0">
                <a:solidFill>
                  <a:schemeClr val="tx1"/>
                </a:solidFill>
                <a:effectLst/>
                <a:latin typeface="+mn-lt"/>
                <a:ea typeface="+mn-ea"/>
                <a:cs typeface="+mn-cs"/>
              </a:rPr>
              <a:t>算法而言，它能将收敛速度提升</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倍以上。在有约束的问题上，前面提到的将约束条件转化为目标方法在复杂问题上结果较好。</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17</a:t>
            </a:fld>
            <a:endParaRPr lang="zh-CN" altLang="en-US"/>
          </a:p>
        </p:txBody>
      </p:sp>
    </p:spTree>
    <p:extLst>
      <p:ext uri="{BB962C8B-B14F-4D97-AF65-F5344CB8AC3E}">
        <p14:creationId xmlns:p14="http://schemas.microsoft.com/office/powerpoint/2010/main" val="3034584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接下来是第二部分，面向气候预测的集合初值扰动方案，由于初值误差无法完全避免的情况，所以要进行初值集合扰动，我们这里将天气集合扰动方法增长模繁殖法的关键技术进行重构，使得其更加符合气候特征。首先它的流程是在初始场上叠加随机扰动，将扰动场和控制长一起向前预报一段时间，得到增长模，并将增长模在模式中不断繁衍，得到增长最快的扰动，符合了扰动设计的原则。对于关键技术的重构，这里举一个例子进行说明。在天气中增长模的总繁殖时间为</a:t>
            </a:r>
            <a:r>
              <a:rPr lang="en-US" altLang="zh-CN" sz="1200" kern="1200" dirty="0" smtClean="0">
                <a:solidFill>
                  <a:schemeClr val="tx1"/>
                </a:solidFill>
                <a:effectLst/>
                <a:latin typeface="+mn-lt"/>
                <a:ea typeface="+mn-ea"/>
                <a:cs typeface="+mn-cs"/>
              </a:rPr>
              <a:t>3-4</a:t>
            </a:r>
            <a:r>
              <a:rPr lang="zh-CN" altLang="zh-CN" sz="1200" kern="1200" dirty="0" smtClean="0">
                <a:solidFill>
                  <a:schemeClr val="tx1"/>
                </a:solidFill>
                <a:effectLst/>
                <a:latin typeface="+mn-lt"/>
                <a:ea typeface="+mn-ea"/>
                <a:cs typeface="+mn-cs"/>
              </a:rPr>
              <a:t>天，而在气候中大部分慢变化过程还没发生变化，因此针对此问题，我们经过多次实验找到了最优繁殖循环时长和总繁殖循环时间。</a:t>
            </a:r>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18</a:t>
            </a:fld>
            <a:endParaRPr lang="zh-CN" altLang="en-US"/>
          </a:p>
        </p:txBody>
      </p:sp>
    </p:spTree>
    <p:extLst>
      <p:ext uri="{BB962C8B-B14F-4D97-AF65-F5344CB8AC3E}">
        <p14:creationId xmlns:p14="http://schemas.microsoft.com/office/powerpoint/2010/main" val="2342648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为了比较我们设计的</a:t>
            </a:r>
            <a:r>
              <a:rPr lang="en-US" altLang="zh-CN" sz="1200" kern="1200" dirty="0" smtClean="0">
                <a:solidFill>
                  <a:schemeClr val="tx1"/>
                </a:solidFill>
                <a:effectLst/>
                <a:latin typeface="+mn-lt"/>
                <a:ea typeface="+mn-ea"/>
                <a:cs typeface="+mn-cs"/>
              </a:rPr>
              <a:t>BGM</a:t>
            </a:r>
            <a:r>
              <a:rPr lang="zh-CN" altLang="zh-CN" sz="1200" kern="1200" dirty="0" smtClean="0">
                <a:solidFill>
                  <a:schemeClr val="tx1"/>
                </a:solidFill>
                <a:effectLst/>
                <a:latin typeface="+mn-lt"/>
                <a:ea typeface="+mn-ea"/>
                <a:cs typeface="+mn-cs"/>
              </a:rPr>
              <a:t>方法和国家气候中心正在使用的</a:t>
            </a:r>
            <a:r>
              <a:rPr lang="en-US" altLang="zh-CN" sz="1200" kern="1200" dirty="0" smtClean="0">
                <a:solidFill>
                  <a:schemeClr val="tx1"/>
                </a:solidFill>
                <a:effectLst/>
                <a:latin typeface="+mn-lt"/>
                <a:ea typeface="+mn-ea"/>
                <a:cs typeface="+mn-cs"/>
              </a:rPr>
              <a:t>LAF</a:t>
            </a:r>
            <a:r>
              <a:rPr lang="zh-CN" altLang="zh-CN" sz="1200" kern="1200" dirty="0" smtClean="0">
                <a:solidFill>
                  <a:schemeClr val="tx1"/>
                </a:solidFill>
                <a:effectLst/>
                <a:latin typeface="+mn-lt"/>
                <a:ea typeface="+mn-ea"/>
                <a:cs typeface="+mn-cs"/>
              </a:rPr>
              <a:t>方法，我们设计了对比的回报试验。试验时间是</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年的</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月到</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月。集合评价的标准以确定性方法为主。有衡量空间误差大小的的</a:t>
            </a:r>
            <a:r>
              <a:rPr lang="en-US" altLang="zh-CN" sz="1200" kern="1200" dirty="0" smtClean="0">
                <a:solidFill>
                  <a:schemeClr val="tx1"/>
                </a:solidFill>
                <a:effectLst/>
                <a:latin typeface="+mn-lt"/>
                <a:ea typeface="+mn-ea"/>
                <a:cs typeface="+mn-cs"/>
              </a:rPr>
              <a:t>RMSE</a:t>
            </a:r>
            <a:r>
              <a:rPr lang="zh-CN" altLang="zh-CN" sz="1200" kern="1200" dirty="0" smtClean="0">
                <a:solidFill>
                  <a:schemeClr val="tx1"/>
                </a:solidFill>
                <a:effectLst/>
                <a:latin typeface="+mn-lt"/>
                <a:ea typeface="+mn-ea"/>
                <a:cs typeface="+mn-cs"/>
              </a:rPr>
              <a:t>，还有衡量时间空间相似性的相关系数。</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19</a:t>
            </a:fld>
            <a:endParaRPr lang="zh-CN" altLang="en-US"/>
          </a:p>
        </p:txBody>
      </p:sp>
    </p:spTree>
    <p:extLst>
      <p:ext uri="{BB962C8B-B14F-4D97-AF65-F5344CB8AC3E}">
        <p14:creationId xmlns:p14="http://schemas.microsoft.com/office/powerpoint/2010/main" val="4144285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在全球多年平均的总</a:t>
            </a:r>
            <a:r>
              <a:rPr lang="en-US" altLang="zh-CN" sz="1200" kern="1200" dirty="0" smtClean="0">
                <a:solidFill>
                  <a:schemeClr val="tx1"/>
                </a:solidFill>
                <a:effectLst/>
                <a:latin typeface="+mn-lt"/>
                <a:ea typeface="+mn-ea"/>
                <a:cs typeface="+mn-cs"/>
              </a:rPr>
              <a:t>RMSE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BGM</a:t>
            </a:r>
            <a:r>
              <a:rPr lang="zh-CN" altLang="zh-CN" sz="1200" kern="1200" dirty="0" smtClean="0">
                <a:solidFill>
                  <a:schemeClr val="tx1"/>
                </a:solidFill>
                <a:effectLst/>
                <a:latin typeface="+mn-lt"/>
                <a:ea typeface="+mn-ea"/>
                <a:cs typeface="+mn-cs"/>
              </a:rPr>
              <a:t>相对</a:t>
            </a:r>
            <a:r>
              <a:rPr lang="en-US" altLang="zh-CN" sz="1200" kern="1200" dirty="0" smtClean="0">
                <a:solidFill>
                  <a:schemeClr val="tx1"/>
                </a:solidFill>
                <a:effectLst/>
                <a:latin typeface="+mn-lt"/>
                <a:ea typeface="+mn-ea"/>
                <a:cs typeface="+mn-cs"/>
              </a:rPr>
              <a:t>LAF</a:t>
            </a:r>
            <a:r>
              <a:rPr lang="zh-CN" altLang="zh-CN" sz="1200" kern="1200" dirty="0" smtClean="0">
                <a:solidFill>
                  <a:schemeClr val="tx1"/>
                </a:solidFill>
                <a:effectLst/>
                <a:latin typeface="+mn-lt"/>
                <a:ea typeface="+mn-ea"/>
                <a:cs typeface="+mn-cs"/>
              </a:rPr>
              <a:t>得到提高，但是在此试验中提高主要集中在第一个月。</a:t>
            </a:r>
            <a:r>
              <a:rPr lang="en-US" altLang="zh-CN" sz="1200" kern="1200" dirty="0" smtClean="0">
                <a:solidFill>
                  <a:schemeClr val="tx1"/>
                </a:solidFill>
                <a:effectLst/>
                <a:latin typeface="+mn-lt"/>
                <a:ea typeface="+mn-ea"/>
                <a:cs typeface="+mn-cs"/>
              </a:rPr>
              <a:t>TCC</a:t>
            </a:r>
            <a:r>
              <a:rPr lang="zh-CN" altLang="zh-CN" sz="1200" kern="1200" dirty="0" smtClean="0">
                <a:solidFill>
                  <a:schemeClr val="tx1"/>
                </a:solidFill>
                <a:effectLst/>
                <a:latin typeface="+mn-lt"/>
                <a:ea typeface="+mn-ea"/>
                <a:cs typeface="+mn-cs"/>
              </a:rPr>
              <a:t>的空间分布与</a:t>
            </a:r>
            <a:r>
              <a:rPr lang="en-US" altLang="zh-CN" sz="1200" kern="1200" dirty="0" smtClean="0">
                <a:solidFill>
                  <a:schemeClr val="tx1"/>
                </a:solidFill>
                <a:effectLst/>
                <a:latin typeface="+mn-lt"/>
                <a:ea typeface="+mn-ea"/>
                <a:cs typeface="+mn-cs"/>
              </a:rPr>
              <a:t>RMSE</a:t>
            </a:r>
            <a:r>
              <a:rPr lang="zh-CN" altLang="zh-CN" sz="1200" kern="1200" dirty="0" smtClean="0">
                <a:solidFill>
                  <a:schemeClr val="tx1"/>
                </a:solidFill>
                <a:effectLst/>
                <a:latin typeface="+mn-lt"/>
                <a:ea typeface="+mn-ea"/>
                <a:cs typeface="+mn-cs"/>
              </a:rPr>
              <a:t>得到的结论相似。</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20</a:t>
            </a:fld>
            <a:endParaRPr lang="zh-CN" altLang="en-US"/>
          </a:p>
        </p:txBody>
      </p:sp>
    </p:spTree>
    <p:extLst>
      <p:ext uri="{BB962C8B-B14F-4D97-AF65-F5344CB8AC3E}">
        <p14:creationId xmlns:p14="http://schemas.microsoft.com/office/powerpoint/2010/main" val="277616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1.</a:t>
            </a:r>
            <a:r>
              <a:rPr lang="zh-CN" altLang="en-US" dirty="0" smtClean="0"/>
              <a:t>气候预测是难题</a:t>
            </a:r>
            <a:endParaRPr lang="en-US" altLang="zh-CN" dirty="0" smtClean="0"/>
          </a:p>
          <a:p>
            <a:r>
              <a:rPr lang="en-US" altLang="zh-CN" dirty="0" smtClean="0"/>
              <a:t>2.</a:t>
            </a:r>
            <a:r>
              <a:rPr lang="zh-CN" altLang="en-US" dirty="0" smtClean="0"/>
              <a:t>中国理念汛期降水</a:t>
            </a:r>
            <a:endParaRPr lang="en-US" altLang="zh-CN" dirty="0" smtClean="0"/>
          </a:p>
          <a:p>
            <a:r>
              <a:rPr lang="en-US" altLang="zh-CN" dirty="0" smtClean="0"/>
              <a:t>3.</a:t>
            </a:r>
            <a:r>
              <a:rPr lang="zh-CN" altLang="en-US" dirty="0" smtClean="0"/>
              <a:t>另外国际上也正组织次季节到季节尺度的气候预测联盟</a:t>
            </a:r>
            <a:endParaRPr lang="en-US" altLang="zh-CN" dirty="0" smtClean="0"/>
          </a:p>
          <a:p>
            <a:r>
              <a:rPr lang="en-US" altLang="zh-CN" dirty="0" smtClean="0"/>
              <a:t>4.</a:t>
            </a:r>
            <a:r>
              <a:rPr lang="zh-CN" altLang="en-US" dirty="0" smtClean="0"/>
              <a:t>中国气象局气候中心是其中重要的成员之一</a:t>
            </a:r>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3</a:t>
            </a:fld>
            <a:endParaRPr lang="zh-CN" altLang="en-US"/>
          </a:p>
        </p:txBody>
      </p:sp>
    </p:spTree>
    <p:extLst>
      <p:ext uri="{BB962C8B-B14F-4D97-AF65-F5344CB8AC3E}">
        <p14:creationId xmlns:p14="http://schemas.microsoft.com/office/powerpoint/2010/main" val="1725019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21</a:t>
            </a:fld>
            <a:endParaRPr lang="zh-CN" altLang="en-US"/>
          </a:p>
        </p:txBody>
      </p:sp>
    </p:spTree>
    <p:extLst>
      <p:ext uri="{BB962C8B-B14F-4D97-AF65-F5344CB8AC3E}">
        <p14:creationId xmlns:p14="http://schemas.microsoft.com/office/powerpoint/2010/main" val="3565779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在对中国气候影响较大的区域，多年</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月份的降水和地表温度异常相关系数</a:t>
            </a:r>
            <a:r>
              <a:rPr lang="en-US" altLang="zh-CN" sz="1200" kern="1200" dirty="0" smtClean="0">
                <a:solidFill>
                  <a:schemeClr val="tx1"/>
                </a:solidFill>
                <a:effectLst/>
                <a:latin typeface="+mn-lt"/>
                <a:ea typeface="+mn-ea"/>
                <a:cs typeface="+mn-cs"/>
              </a:rPr>
              <a:t>BGM</a:t>
            </a:r>
            <a:r>
              <a:rPr lang="zh-CN" altLang="zh-CN" sz="1200" kern="1200" dirty="0" smtClean="0">
                <a:solidFill>
                  <a:schemeClr val="tx1"/>
                </a:solidFill>
                <a:effectLst/>
                <a:latin typeface="+mn-lt"/>
                <a:ea typeface="+mn-ea"/>
                <a:cs typeface="+mn-cs"/>
              </a:rPr>
              <a:t>也比</a:t>
            </a:r>
            <a:r>
              <a:rPr lang="en-US" altLang="zh-CN" sz="1200" kern="1200" dirty="0" smtClean="0">
                <a:solidFill>
                  <a:schemeClr val="tx1"/>
                </a:solidFill>
                <a:effectLst/>
                <a:latin typeface="+mn-lt"/>
                <a:ea typeface="+mn-ea"/>
                <a:cs typeface="+mn-cs"/>
              </a:rPr>
              <a:t>LAF</a:t>
            </a:r>
            <a:r>
              <a:rPr lang="zh-CN" altLang="zh-CN" sz="1200" kern="1200" dirty="0" smtClean="0">
                <a:solidFill>
                  <a:schemeClr val="tx1"/>
                </a:solidFill>
                <a:effectLst/>
                <a:latin typeface="+mn-lt"/>
                <a:ea typeface="+mn-ea"/>
                <a:cs typeface="+mn-cs"/>
              </a:rPr>
              <a:t>好很多。</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22</a:t>
            </a:fld>
            <a:endParaRPr lang="zh-CN" altLang="en-US"/>
          </a:p>
        </p:txBody>
      </p:sp>
    </p:spTree>
    <p:extLst>
      <p:ext uri="{BB962C8B-B14F-4D97-AF65-F5344CB8AC3E}">
        <p14:creationId xmlns:p14="http://schemas.microsoft.com/office/powerpoint/2010/main" val="162420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第三个部分是基于机器学习的集合集成技术。集合集成的目的前面有提到，将多个集合成员的输出结果综合成确定性的预测结果。</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在实际的气候预测中，会发现这样的问题，气候系统模式的集合预测大量数据没有被使用。在气候预测中心，通常是由多个集合成员一起向前预报多个月，且下一个月依然如此，举个例子，如果预测时每次向前预报</a:t>
            </a:r>
            <a:r>
              <a:rPr lang="en-US" altLang="zh-CN" sz="1200" kern="1200" dirty="0" smtClean="0">
                <a:solidFill>
                  <a:schemeClr val="tx1"/>
                </a:solidFill>
                <a:effectLst/>
                <a:latin typeface="+mn-lt"/>
                <a:ea typeface="+mn-ea"/>
                <a:cs typeface="+mn-cs"/>
              </a:rPr>
              <a:t>13</a:t>
            </a:r>
            <a:r>
              <a:rPr lang="zh-CN" altLang="zh-CN" sz="1200" kern="1200" dirty="0" smtClean="0">
                <a:solidFill>
                  <a:schemeClr val="tx1"/>
                </a:solidFill>
                <a:effectLst/>
                <a:latin typeface="+mn-lt"/>
                <a:ea typeface="+mn-ea"/>
                <a:cs typeface="+mn-cs"/>
              </a:rPr>
              <a:t>个月，那么对于</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月份的模式预报结果有</a:t>
            </a:r>
            <a:r>
              <a:rPr lang="en-US" altLang="zh-CN" sz="1200" kern="1200" dirty="0" smtClean="0">
                <a:solidFill>
                  <a:schemeClr val="tx1"/>
                </a:solidFill>
                <a:effectLst/>
                <a:latin typeface="+mn-lt"/>
                <a:ea typeface="+mn-ea"/>
                <a:cs typeface="+mn-cs"/>
              </a:rPr>
              <a:t>13</a:t>
            </a:r>
            <a:r>
              <a:rPr lang="zh-CN" altLang="zh-CN" sz="1200" kern="1200" dirty="0" smtClean="0">
                <a:solidFill>
                  <a:schemeClr val="tx1"/>
                </a:solidFill>
                <a:effectLst/>
                <a:latin typeface="+mn-lt"/>
                <a:ea typeface="+mn-ea"/>
                <a:cs typeface="+mn-cs"/>
              </a:rPr>
              <a:t>个，分别是</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月初起报的结果，</a:t>
            </a:r>
            <a:r>
              <a:rPr lang="en-US" altLang="zh-CN" sz="1200" kern="1200" dirty="0" smtClean="0">
                <a:solidFill>
                  <a:schemeClr val="tx1"/>
                </a:solidFill>
                <a:effectLst/>
                <a:latin typeface="+mn-lt"/>
                <a:ea typeface="+mn-ea"/>
                <a:cs typeface="+mn-cs"/>
              </a:rPr>
              <a:t>11</a:t>
            </a:r>
            <a:r>
              <a:rPr lang="zh-CN" altLang="zh-CN" sz="1200" kern="1200" dirty="0" smtClean="0">
                <a:solidFill>
                  <a:schemeClr val="tx1"/>
                </a:solidFill>
                <a:effectLst/>
                <a:latin typeface="+mn-lt"/>
                <a:ea typeface="+mn-ea"/>
                <a:cs typeface="+mn-cs"/>
              </a:rPr>
              <a:t>月报到</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月份的结果，</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月报到</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月的结果，一直到上一年</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月份预报当年</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月份的结果。</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大量的模式数据还有观测数据未被使用。如果结合这些数据是不是能够提升最终的确定性预报结果。首先我们分析模式数据与观测数据，发现模式的输出数据存在一定的关系，例如右上图观测和模式的海平面温度偏差可以看出，模式在大多数情况下，相对于观测存在海温偏冷的情况。</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另外对多年观测数据做频谱分析会发现，气候数据的年周期信号强。这也符合我们的认知，不同年的相同月份，气候相似性较大。</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23</a:t>
            </a:fld>
            <a:endParaRPr lang="zh-CN" altLang="en-US"/>
          </a:p>
        </p:txBody>
      </p:sp>
    </p:spTree>
    <p:extLst>
      <p:ext uri="{BB962C8B-B14F-4D97-AF65-F5344CB8AC3E}">
        <p14:creationId xmlns:p14="http://schemas.microsoft.com/office/powerpoint/2010/main" val="817965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针对以上分析结果，我们设计了基于机器学习的集合集成技术。设计思路主要有以下</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点。第一是根据每个月气候表现相似，为固定的月份建立集成回归。然后是根据临近年份，气候现象相似度高的特点，引入了临近年份的观测信息。模型的选择也是</a:t>
            </a:r>
            <a:r>
              <a:rPr lang="en-US" altLang="zh-CN" sz="1200" kern="1200" dirty="0" smtClean="0">
                <a:solidFill>
                  <a:schemeClr val="tx1"/>
                </a:solidFill>
                <a:effectLst/>
                <a:latin typeface="+mn-lt"/>
                <a:ea typeface="+mn-ea"/>
                <a:cs typeface="+mn-cs"/>
              </a:rPr>
              <a:t>MLP</a:t>
            </a:r>
            <a:r>
              <a:rPr lang="zh-CN" altLang="zh-CN" sz="1200" kern="1200" dirty="0" smtClean="0">
                <a:solidFill>
                  <a:schemeClr val="tx1"/>
                </a:solidFill>
                <a:effectLst/>
                <a:latin typeface="+mn-lt"/>
                <a:ea typeface="+mn-ea"/>
                <a:cs typeface="+mn-cs"/>
              </a:rPr>
              <a:t>。它的核心思想是结合大量模式的输出数据和观测数据提升确定性预报结果，其实现方式是将大量的模式数据和观测数据通过非线性回归得出修正后的确定性预报结果。</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24</a:t>
            </a:fld>
            <a:endParaRPr lang="zh-CN" altLang="en-US"/>
          </a:p>
        </p:txBody>
      </p:sp>
    </p:spTree>
    <p:extLst>
      <p:ext uri="{BB962C8B-B14F-4D97-AF65-F5344CB8AC3E}">
        <p14:creationId xmlns:p14="http://schemas.microsoft.com/office/powerpoint/2010/main" val="3864638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结合以上技术我们设计了气候系统模式的集合预测系统。系统将气候系统模式物理参数优选，结合扰动的生成，集合预报，预报结果的后处理，每一集确定性和概率性预报产品的产生等流程高度自动化，大大减轻繁重的人工参与。</a:t>
            </a:r>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25</a:t>
            </a:fld>
            <a:endParaRPr lang="zh-CN" altLang="en-US"/>
          </a:p>
        </p:txBody>
      </p:sp>
    </p:spTree>
    <p:extLst>
      <p:ext uri="{BB962C8B-B14F-4D97-AF65-F5344CB8AC3E}">
        <p14:creationId xmlns:p14="http://schemas.microsoft.com/office/powerpoint/2010/main" val="4242740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接下来是在</a:t>
            </a:r>
            <a:r>
              <a:rPr lang="en-US" altLang="zh-CN" sz="1200" kern="1200" dirty="0" smtClean="0">
                <a:solidFill>
                  <a:schemeClr val="tx1"/>
                </a:solidFill>
                <a:effectLst/>
                <a:latin typeface="+mn-lt"/>
                <a:ea typeface="+mn-ea"/>
                <a:cs typeface="+mn-cs"/>
              </a:rPr>
              <a:t>BCC-CSM</a:t>
            </a:r>
            <a:r>
              <a:rPr lang="zh-CN" altLang="zh-CN" sz="1200" kern="1200" dirty="0" smtClean="0">
                <a:solidFill>
                  <a:schemeClr val="tx1"/>
                </a:solidFill>
                <a:effectLst/>
                <a:latin typeface="+mn-lt"/>
                <a:ea typeface="+mn-ea"/>
                <a:cs typeface="+mn-cs"/>
              </a:rPr>
              <a:t>模式上对此集合预测系统有效性进行检测。首先简单介绍一下</a:t>
            </a:r>
            <a:r>
              <a:rPr lang="en-US" altLang="zh-CN" sz="1200" kern="1200" dirty="0" smtClean="0">
                <a:solidFill>
                  <a:schemeClr val="tx1"/>
                </a:solidFill>
                <a:effectLst/>
                <a:latin typeface="+mn-lt"/>
                <a:ea typeface="+mn-ea"/>
                <a:cs typeface="+mn-cs"/>
              </a:rPr>
              <a:t>BCC-CSM</a:t>
            </a:r>
            <a:r>
              <a:rPr lang="zh-CN" altLang="zh-CN" sz="1200" kern="1200" dirty="0" smtClean="0">
                <a:solidFill>
                  <a:schemeClr val="tx1"/>
                </a:solidFill>
                <a:effectLst/>
                <a:latin typeface="+mn-lt"/>
                <a:ea typeface="+mn-ea"/>
                <a:cs typeface="+mn-cs"/>
              </a:rPr>
              <a:t>模式，它是由我国国家气候中心开发的耦合气候系统模式，代表我国参加了国际耦合模式比较计划</a:t>
            </a:r>
            <a:r>
              <a:rPr lang="en-US" altLang="zh-CN" sz="1200" kern="1200" dirty="0" smtClean="0">
                <a:solidFill>
                  <a:schemeClr val="tx1"/>
                </a:solidFill>
                <a:effectLst/>
                <a:latin typeface="+mn-lt"/>
                <a:ea typeface="+mn-ea"/>
                <a:cs typeface="+mn-cs"/>
              </a:rPr>
              <a:t>CMIP5</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CMIP6</a:t>
            </a:r>
            <a:r>
              <a:rPr lang="zh-CN" altLang="zh-CN" sz="1200" kern="1200" dirty="0" smtClean="0">
                <a:solidFill>
                  <a:schemeClr val="tx1"/>
                </a:solidFill>
                <a:effectLst/>
                <a:latin typeface="+mn-lt"/>
                <a:ea typeface="+mn-ea"/>
                <a:cs typeface="+mn-cs"/>
              </a:rPr>
              <a:t>等，</a:t>
            </a:r>
            <a:r>
              <a:rPr lang="en-US" altLang="zh-CN" sz="1200" kern="1200" dirty="0" smtClean="0">
                <a:solidFill>
                  <a:schemeClr val="tx1"/>
                </a:solidFill>
                <a:effectLst/>
                <a:latin typeface="+mn-lt"/>
                <a:ea typeface="+mn-ea"/>
                <a:cs typeface="+mn-cs"/>
              </a:rPr>
              <a:t>BCC-CSM</a:t>
            </a:r>
            <a:r>
              <a:rPr lang="zh-CN" altLang="zh-CN" sz="1200" kern="1200" dirty="0" smtClean="0">
                <a:solidFill>
                  <a:schemeClr val="tx1"/>
                </a:solidFill>
                <a:effectLst/>
                <a:latin typeface="+mn-lt"/>
                <a:ea typeface="+mn-ea"/>
                <a:cs typeface="+mn-cs"/>
              </a:rPr>
              <a:t>模式由大气，陆面，海洋，海冰，耦合器等模块组成，计算代价极高。</a:t>
            </a:r>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26</a:t>
            </a:fld>
            <a:endParaRPr lang="zh-CN" altLang="en-US"/>
          </a:p>
        </p:txBody>
      </p:sp>
    </p:spTree>
    <p:extLst>
      <p:ext uri="{BB962C8B-B14F-4D97-AF65-F5344CB8AC3E}">
        <p14:creationId xmlns:p14="http://schemas.microsoft.com/office/powerpoint/2010/main" val="1838561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首先我们以降水预测为例。使用研究内容</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结合的方式，也就是论文中提及的</a:t>
            </a:r>
            <a:r>
              <a:rPr lang="en-US" altLang="zh-CN" sz="1200" kern="1200" dirty="0" smtClean="0">
                <a:solidFill>
                  <a:schemeClr val="tx1"/>
                </a:solidFill>
                <a:effectLst/>
                <a:latin typeface="+mn-lt"/>
                <a:ea typeface="+mn-ea"/>
                <a:cs typeface="+mn-cs"/>
              </a:rPr>
              <a:t>BGMOPT</a:t>
            </a:r>
            <a:r>
              <a:rPr lang="zh-CN" altLang="zh-CN" sz="1200" kern="1200" dirty="0" smtClean="0">
                <a:solidFill>
                  <a:schemeClr val="tx1"/>
                </a:solidFill>
                <a:effectLst/>
                <a:latin typeface="+mn-lt"/>
                <a:ea typeface="+mn-ea"/>
                <a:cs typeface="+mn-cs"/>
              </a:rPr>
              <a:t>方法。先利用对降水影响较大的气候现象</a:t>
            </a:r>
            <a:r>
              <a:rPr lang="en-US" altLang="zh-CN" sz="1200" kern="1200" dirty="0" smtClean="0">
                <a:solidFill>
                  <a:schemeClr val="tx1"/>
                </a:solidFill>
                <a:effectLst/>
                <a:latin typeface="+mn-lt"/>
                <a:ea typeface="+mn-ea"/>
                <a:cs typeface="+mn-cs"/>
              </a:rPr>
              <a:t>MJO</a:t>
            </a:r>
            <a:r>
              <a:rPr lang="zh-CN" altLang="zh-CN" sz="1200" kern="1200" dirty="0" smtClean="0">
                <a:solidFill>
                  <a:schemeClr val="tx1"/>
                </a:solidFill>
                <a:effectLst/>
                <a:latin typeface="+mn-lt"/>
                <a:ea typeface="+mn-ea"/>
                <a:cs typeface="+mn-cs"/>
              </a:rPr>
              <a:t>和东亚季风，结合辐射平衡约束，利用研究内容</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提到的有约束多目标优化方法，对</a:t>
            </a:r>
            <a:r>
              <a:rPr lang="en-US" altLang="zh-CN" sz="1200" kern="1200" dirty="0" smtClean="0">
                <a:solidFill>
                  <a:schemeClr val="tx1"/>
                </a:solidFill>
                <a:effectLst/>
                <a:latin typeface="+mn-lt"/>
                <a:ea typeface="+mn-ea"/>
                <a:cs typeface="+mn-cs"/>
              </a:rPr>
              <a:t>BCC-CSM</a:t>
            </a:r>
            <a:r>
              <a:rPr lang="zh-CN" altLang="zh-CN" sz="1200" kern="1200" dirty="0" smtClean="0">
                <a:solidFill>
                  <a:schemeClr val="tx1"/>
                </a:solidFill>
                <a:effectLst/>
                <a:latin typeface="+mn-lt"/>
                <a:ea typeface="+mn-ea"/>
                <a:cs typeface="+mn-cs"/>
              </a:rPr>
              <a:t>物理参数进行调整。调优的结果是在满足了辐射平衡约束之后，</a:t>
            </a:r>
            <a:r>
              <a:rPr lang="en-US" altLang="zh-CN" sz="1200" kern="1200" dirty="0" smtClean="0">
                <a:solidFill>
                  <a:schemeClr val="tx1"/>
                </a:solidFill>
                <a:effectLst/>
                <a:latin typeface="+mn-lt"/>
                <a:ea typeface="+mn-ea"/>
                <a:cs typeface="+mn-cs"/>
              </a:rPr>
              <a:t>MJO</a:t>
            </a:r>
            <a:r>
              <a:rPr lang="zh-CN" altLang="zh-CN" sz="1200" kern="1200" dirty="0" smtClean="0">
                <a:solidFill>
                  <a:schemeClr val="tx1"/>
                </a:solidFill>
                <a:effectLst/>
                <a:latin typeface="+mn-lt"/>
                <a:ea typeface="+mn-ea"/>
                <a:cs typeface="+mn-cs"/>
              </a:rPr>
              <a:t>和东亚季风的模拟结果变好，</a:t>
            </a:r>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27</a:t>
            </a:fld>
            <a:endParaRPr lang="zh-CN" altLang="en-US"/>
          </a:p>
        </p:txBody>
      </p:sp>
    </p:spTree>
    <p:extLst>
      <p:ext uri="{BB962C8B-B14F-4D97-AF65-F5344CB8AC3E}">
        <p14:creationId xmlns:p14="http://schemas.microsoft.com/office/powerpoint/2010/main" val="4000874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这里以</a:t>
            </a:r>
            <a:r>
              <a:rPr lang="en-US" altLang="zh-CN" sz="1200" kern="1200" dirty="0" smtClean="0">
                <a:solidFill>
                  <a:schemeClr val="tx1"/>
                </a:solidFill>
                <a:effectLst/>
                <a:latin typeface="+mn-lt"/>
                <a:ea typeface="+mn-ea"/>
                <a:cs typeface="+mn-cs"/>
              </a:rPr>
              <a:t>MJO</a:t>
            </a:r>
            <a:r>
              <a:rPr lang="zh-CN" altLang="zh-CN" sz="1200" kern="1200" dirty="0" smtClean="0">
                <a:solidFill>
                  <a:schemeClr val="tx1"/>
                </a:solidFill>
                <a:effectLst/>
                <a:latin typeface="+mn-lt"/>
                <a:ea typeface="+mn-ea"/>
                <a:cs typeface="+mn-cs"/>
              </a:rPr>
              <a:t>中重要的</a:t>
            </a:r>
            <a:r>
              <a:rPr lang="en-US" altLang="zh-CN" sz="1200" kern="1200" dirty="0" smtClean="0">
                <a:solidFill>
                  <a:schemeClr val="tx1"/>
                </a:solidFill>
                <a:effectLst/>
                <a:latin typeface="+mn-lt"/>
                <a:ea typeface="+mn-ea"/>
                <a:cs typeface="+mn-cs"/>
              </a:rPr>
              <a:t>u850</a:t>
            </a:r>
            <a:r>
              <a:rPr lang="zh-CN" altLang="zh-CN" sz="1200" kern="1200" dirty="0" smtClean="0">
                <a:solidFill>
                  <a:schemeClr val="tx1"/>
                </a:solidFill>
                <a:effectLst/>
                <a:latin typeface="+mn-lt"/>
                <a:ea typeface="+mn-ea"/>
                <a:cs typeface="+mn-cs"/>
              </a:rPr>
              <a:t>东传信号为例，第一个图是观测，第二个图是默认参数的结果，第三个图是改进参数后的结果。可以发现，改进参数对</a:t>
            </a:r>
            <a:r>
              <a:rPr lang="en-US" altLang="zh-CN" sz="1200" kern="1200" dirty="0" smtClean="0">
                <a:solidFill>
                  <a:schemeClr val="tx1"/>
                </a:solidFill>
                <a:effectLst/>
                <a:latin typeface="+mn-lt"/>
                <a:ea typeface="+mn-ea"/>
                <a:cs typeface="+mn-cs"/>
              </a:rPr>
              <a:t>MJO</a:t>
            </a:r>
            <a:r>
              <a:rPr lang="zh-CN" altLang="zh-CN" sz="1200" kern="1200" dirty="0" smtClean="0">
                <a:solidFill>
                  <a:schemeClr val="tx1"/>
                </a:solidFill>
                <a:effectLst/>
                <a:latin typeface="+mn-lt"/>
                <a:ea typeface="+mn-ea"/>
                <a:cs typeface="+mn-cs"/>
              </a:rPr>
              <a:t>模拟能力改善明显。在优化参数后的模式上做</a:t>
            </a:r>
            <a:r>
              <a:rPr lang="en-US" altLang="zh-CN" sz="1200" kern="1200" dirty="0" smtClean="0">
                <a:solidFill>
                  <a:schemeClr val="tx1"/>
                </a:solidFill>
                <a:effectLst/>
                <a:latin typeface="+mn-lt"/>
                <a:ea typeface="+mn-ea"/>
                <a:cs typeface="+mn-cs"/>
              </a:rPr>
              <a:t>BGM</a:t>
            </a:r>
            <a:r>
              <a:rPr lang="zh-CN" altLang="zh-CN" sz="1200" kern="1200" dirty="0" smtClean="0">
                <a:solidFill>
                  <a:schemeClr val="tx1"/>
                </a:solidFill>
                <a:effectLst/>
                <a:latin typeface="+mn-lt"/>
                <a:ea typeface="+mn-ea"/>
                <a:cs typeface="+mn-cs"/>
              </a:rPr>
              <a:t>初值扰动方案，在案例研究中，</a:t>
            </a:r>
            <a:r>
              <a:rPr lang="en-US" altLang="zh-CN" sz="1200" kern="1200" dirty="0" smtClean="0">
                <a:solidFill>
                  <a:schemeClr val="tx1"/>
                </a:solidFill>
                <a:effectLst/>
                <a:latin typeface="+mn-lt"/>
                <a:ea typeface="+mn-ea"/>
                <a:cs typeface="+mn-cs"/>
              </a:rPr>
              <a:t>BGMOPT</a:t>
            </a:r>
            <a:r>
              <a:rPr lang="zh-CN" altLang="zh-CN" sz="1200" kern="1200" dirty="0" smtClean="0">
                <a:solidFill>
                  <a:schemeClr val="tx1"/>
                </a:solidFill>
                <a:effectLst/>
                <a:latin typeface="+mn-lt"/>
                <a:ea typeface="+mn-ea"/>
                <a:cs typeface="+mn-cs"/>
              </a:rPr>
              <a:t>方法相对原</a:t>
            </a:r>
            <a:r>
              <a:rPr lang="en-US" altLang="zh-CN" sz="1200" kern="1200" dirty="0" smtClean="0">
                <a:solidFill>
                  <a:schemeClr val="tx1"/>
                </a:solidFill>
                <a:effectLst/>
                <a:latin typeface="+mn-lt"/>
                <a:ea typeface="+mn-ea"/>
                <a:cs typeface="+mn-cs"/>
              </a:rPr>
              <a:t>LAF</a:t>
            </a:r>
            <a:r>
              <a:rPr lang="zh-CN" altLang="zh-CN" sz="1200" kern="1200" dirty="0" smtClean="0">
                <a:solidFill>
                  <a:schemeClr val="tx1"/>
                </a:solidFill>
                <a:effectLst/>
                <a:latin typeface="+mn-lt"/>
                <a:ea typeface="+mn-ea"/>
                <a:cs typeface="+mn-cs"/>
              </a:rPr>
              <a:t>方法四个月的平均降水改进为</a:t>
            </a:r>
            <a:r>
              <a:rPr lang="en-US" altLang="zh-CN" sz="1200" kern="1200" dirty="0" smtClean="0">
                <a:solidFill>
                  <a:schemeClr val="tx1"/>
                </a:solidFill>
                <a:effectLst/>
                <a:latin typeface="+mn-lt"/>
                <a:ea typeface="+mn-ea"/>
                <a:cs typeface="+mn-cs"/>
              </a:rPr>
              <a:t>15.1%</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28</a:t>
            </a:fld>
            <a:endParaRPr lang="zh-CN" altLang="en-US"/>
          </a:p>
        </p:txBody>
      </p:sp>
    </p:spTree>
    <p:extLst>
      <p:ext uri="{BB962C8B-B14F-4D97-AF65-F5344CB8AC3E}">
        <p14:creationId xmlns:p14="http://schemas.microsoft.com/office/powerpoint/2010/main" val="2923044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集合集成技术我们以</a:t>
            </a:r>
            <a:r>
              <a:rPr lang="en-US" altLang="zh-CN" sz="1200" kern="1200" dirty="0" smtClean="0">
                <a:solidFill>
                  <a:schemeClr val="tx1"/>
                </a:solidFill>
                <a:effectLst/>
                <a:latin typeface="+mn-lt"/>
                <a:ea typeface="+mn-ea"/>
                <a:cs typeface="+mn-cs"/>
              </a:rPr>
              <a:t>ENSO</a:t>
            </a:r>
            <a:r>
              <a:rPr lang="zh-CN" altLang="zh-CN" sz="1200" kern="1200" dirty="0" smtClean="0">
                <a:solidFill>
                  <a:schemeClr val="tx1"/>
                </a:solidFill>
                <a:effectLst/>
                <a:latin typeface="+mn-lt"/>
                <a:ea typeface="+mn-ea"/>
                <a:cs typeface="+mn-cs"/>
              </a:rPr>
              <a:t>预测为例，</a:t>
            </a:r>
            <a:r>
              <a:rPr lang="en-US" altLang="zh-CN" sz="1200" kern="1200" dirty="0" smtClean="0">
                <a:solidFill>
                  <a:schemeClr val="tx1"/>
                </a:solidFill>
                <a:effectLst/>
                <a:latin typeface="+mn-lt"/>
                <a:ea typeface="+mn-ea"/>
                <a:cs typeface="+mn-cs"/>
              </a:rPr>
              <a:t>ENSO</a:t>
            </a:r>
            <a:r>
              <a:rPr lang="zh-CN" altLang="zh-CN" sz="1200" kern="1200" dirty="0" smtClean="0">
                <a:solidFill>
                  <a:schemeClr val="tx1"/>
                </a:solidFill>
                <a:effectLst/>
                <a:latin typeface="+mn-lt"/>
                <a:ea typeface="+mn-ea"/>
                <a:cs typeface="+mn-cs"/>
              </a:rPr>
              <a:t>是全球尺度的振荡现象，海气相互作用的显著时间。对它的预测主要通过</a:t>
            </a:r>
            <a:r>
              <a:rPr lang="en-US" altLang="zh-CN" sz="1200" kern="1200" dirty="0" smtClean="0">
                <a:solidFill>
                  <a:schemeClr val="tx1"/>
                </a:solidFill>
                <a:effectLst/>
                <a:latin typeface="+mn-lt"/>
                <a:ea typeface="+mn-ea"/>
                <a:cs typeface="+mn-cs"/>
              </a:rPr>
              <a:t>NINO3,4</a:t>
            </a:r>
            <a:r>
              <a:rPr lang="zh-CN" altLang="zh-CN" sz="1200" kern="1200" dirty="0" smtClean="0">
                <a:solidFill>
                  <a:schemeClr val="tx1"/>
                </a:solidFill>
                <a:effectLst/>
                <a:latin typeface="+mn-lt"/>
                <a:ea typeface="+mn-ea"/>
                <a:cs typeface="+mn-cs"/>
              </a:rPr>
              <a:t>区的平均海平面温度来确定的。</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以</a:t>
            </a:r>
            <a:r>
              <a:rPr lang="en-US" altLang="zh-CN" sz="1200" kern="1200" dirty="0" smtClean="0">
                <a:solidFill>
                  <a:schemeClr val="tx1"/>
                </a:solidFill>
                <a:effectLst/>
                <a:latin typeface="+mn-lt"/>
                <a:ea typeface="+mn-ea"/>
                <a:cs typeface="+mn-cs"/>
              </a:rPr>
              <a:t>1995</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-2003</a:t>
            </a:r>
            <a:r>
              <a:rPr lang="zh-CN" altLang="zh-CN" sz="1200" kern="1200" dirty="0" smtClean="0">
                <a:solidFill>
                  <a:schemeClr val="tx1"/>
                </a:solidFill>
                <a:effectLst/>
                <a:latin typeface="+mn-lt"/>
                <a:ea typeface="+mn-ea"/>
                <a:cs typeface="+mn-cs"/>
              </a:rPr>
              <a:t>年的数据作为训练，</a:t>
            </a:r>
            <a:r>
              <a:rPr lang="en-US" altLang="zh-CN" sz="1200" kern="1200" dirty="0" smtClean="0">
                <a:solidFill>
                  <a:schemeClr val="tx1"/>
                </a:solidFill>
                <a:effectLst/>
                <a:latin typeface="+mn-lt"/>
                <a:ea typeface="+mn-ea"/>
                <a:cs typeface="+mn-cs"/>
              </a:rPr>
              <a:t>2004</a:t>
            </a:r>
            <a:r>
              <a:rPr lang="zh-CN" altLang="zh-CN" sz="1200" kern="1200" dirty="0" smtClean="0">
                <a:solidFill>
                  <a:schemeClr val="tx1"/>
                </a:solidFill>
                <a:effectLst/>
                <a:latin typeface="+mn-lt"/>
                <a:ea typeface="+mn-ea"/>
                <a:cs typeface="+mn-cs"/>
              </a:rPr>
              <a:t>年到</a:t>
            </a:r>
            <a:r>
              <a:rPr lang="en-US" altLang="zh-CN" sz="1200" kern="1200" dirty="0" smtClean="0">
                <a:solidFill>
                  <a:schemeClr val="tx1"/>
                </a:solidFill>
                <a:effectLst/>
                <a:latin typeface="+mn-lt"/>
                <a:ea typeface="+mn-ea"/>
                <a:cs typeface="+mn-cs"/>
              </a:rPr>
              <a:t>2017</a:t>
            </a:r>
            <a:r>
              <a:rPr lang="zh-CN" altLang="zh-CN" sz="1200" kern="1200" dirty="0" smtClean="0">
                <a:solidFill>
                  <a:schemeClr val="tx1"/>
                </a:solidFill>
                <a:effectLst/>
                <a:latin typeface="+mn-lt"/>
                <a:ea typeface="+mn-ea"/>
                <a:cs typeface="+mn-cs"/>
              </a:rPr>
              <a:t>年的数据作为测试，我们发现在测试数据上，从</a:t>
            </a:r>
            <a:r>
              <a:rPr lang="en-US" altLang="zh-CN" sz="1200" kern="1200" dirty="0" smtClean="0">
                <a:solidFill>
                  <a:schemeClr val="tx1"/>
                </a:solidFill>
                <a:effectLst/>
                <a:latin typeface="+mn-lt"/>
                <a:ea typeface="+mn-ea"/>
                <a:cs typeface="+mn-cs"/>
              </a:rPr>
              <a:t>RMSE</a:t>
            </a:r>
            <a:r>
              <a:rPr lang="zh-CN" altLang="zh-CN" sz="1200" kern="1200" dirty="0" smtClean="0">
                <a:solidFill>
                  <a:schemeClr val="tx1"/>
                </a:solidFill>
                <a:effectLst/>
                <a:latin typeface="+mn-lt"/>
                <a:ea typeface="+mn-ea"/>
                <a:cs typeface="+mn-cs"/>
              </a:rPr>
              <a:t>角度来说，经过此集合集成方法，相对集合平均方法</a:t>
            </a:r>
            <a:r>
              <a:rPr lang="en-US" altLang="zh-CN" sz="1200" kern="1200" dirty="0" err="1" smtClean="0">
                <a:solidFill>
                  <a:schemeClr val="tx1"/>
                </a:solidFill>
                <a:effectLst/>
                <a:latin typeface="+mn-lt"/>
                <a:ea typeface="+mn-ea"/>
                <a:cs typeface="+mn-cs"/>
              </a:rPr>
              <a:t>sst</a:t>
            </a:r>
            <a:r>
              <a:rPr lang="zh-CN" altLang="zh-CN" sz="1200" kern="1200" dirty="0" smtClean="0">
                <a:solidFill>
                  <a:schemeClr val="tx1"/>
                </a:solidFill>
                <a:effectLst/>
                <a:latin typeface="+mn-lt"/>
                <a:ea typeface="+mn-ea"/>
                <a:cs typeface="+mn-cs"/>
              </a:rPr>
              <a:t>预测的能力提升</a:t>
            </a:r>
            <a:r>
              <a:rPr lang="en-US" altLang="zh-CN" sz="1200" kern="1200" dirty="0" smtClean="0">
                <a:solidFill>
                  <a:schemeClr val="tx1"/>
                </a:solidFill>
                <a:effectLst/>
                <a:latin typeface="+mn-lt"/>
                <a:ea typeface="+mn-ea"/>
                <a:cs typeface="+mn-cs"/>
              </a:rPr>
              <a:t>32%</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29</a:t>
            </a:fld>
            <a:endParaRPr lang="zh-CN" altLang="en-US"/>
          </a:p>
        </p:txBody>
      </p:sp>
    </p:spTree>
    <p:extLst>
      <p:ext uri="{BB962C8B-B14F-4D97-AF65-F5344CB8AC3E}">
        <p14:creationId xmlns:p14="http://schemas.microsoft.com/office/powerpoint/2010/main" val="2078008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最后是本文的总结。设计了多层感知机代理模式的物理参数优化方法。有力地支持了面向气候系统模式的单目标多目标，有约束优化类型。第二是设计一种面向气候的集合扰动方法，</a:t>
            </a:r>
          </a:p>
          <a:p>
            <a:r>
              <a:rPr lang="zh-CN" altLang="zh-CN" sz="1200" kern="1200" dirty="0" smtClean="0">
                <a:solidFill>
                  <a:schemeClr val="tx1"/>
                </a:solidFill>
                <a:effectLst/>
                <a:latin typeface="+mn-lt"/>
                <a:ea typeface="+mn-ea"/>
                <a:cs typeface="+mn-cs"/>
              </a:rPr>
              <a:t>结合以上两种方法在</a:t>
            </a:r>
            <a:r>
              <a:rPr lang="en-US" altLang="zh-CN" sz="1200" kern="1200" dirty="0" smtClean="0">
                <a:solidFill>
                  <a:schemeClr val="tx1"/>
                </a:solidFill>
                <a:effectLst/>
                <a:latin typeface="+mn-lt"/>
                <a:ea typeface="+mn-ea"/>
                <a:cs typeface="+mn-cs"/>
              </a:rPr>
              <a:t>BCC-CSM</a:t>
            </a:r>
            <a:r>
              <a:rPr lang="zh-CN" altLang="zh-CN" sz="1200" kern="1200" dirty="0" smtClean="0">
                <a:solidFill>
                  <a:schemeClr val="tx1"/>
                </a:solidFill>
                <a:effectLst/>
                <a:latin typeface="+mn-lt"/>
                <a:ea typeface="+mn-ea"/>
                <a:cs typeface="+mn-cs"/>
              </a:rPr>
              <a:t>气候模式的降水模拟案例中将</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个月的平均降水能力提升</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最后是结合观测和模式输出数据特征，，设计了基于机器学习的集合集成预测修正方法。相对于传统集合平均法可将</a:t>
            </a:r>
            <a:r>
              <a:rPr lang="en-US" altLang="zh-CN" sz="1200" kern="1200" dirty="0" smtClean="0">
                <a:solidFill>
                  <a:schemeClr val="tx1"/>
                </a:solidFill>
                <a:effectLst/>
                <a:latin typeface="+mn-lt"/>
                <a:ea typeface="+mn-ea"/>
                <a:cs typeface="+mn-cs"/>
              </a:rPr>
              <a:t>ENSO</a:t>
            </a:r>
            <a:r>
              <a:rPr lang="zh-CN" altLang="zh-CN" sz="1200" kern="1200" dirty="0" smtClean="0">
                <a:solidFill>
                  <a:schemeClr val="tx1"/>
                </a:solidFill>
                <a:effectLst/>
                <a:latin typeface="+mn-lt"/>
                <a:ea typeface="+mn-ea"/>
                <a:cs typeface="+mn-cs"/>
              </a:rPr>
              <a:t>预测能力提升</a:t>
            </a:r>
            <a:r>
              <a:rPr lang="en-US" altLang="zh-CN" sz="1200" kern="1200" dirty="0" smtClean="0">
                <a:solidFill>
                  <a:schemeClr val="tx1"/>
                </a:solidFill>
                <a:effectLst/>
                <a:latin typeface="+mn-lt"/>
                <a:ea typeface="+mn-ea"/>
                <a:cs typeface="+mn-cs"/>
              </a:rPr>
              <a:t>32%</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30</a:t>
            </a:fld>
            <a:endParaRPr lang="zh-CN" altLang="en-US"/>
          </a:p>
        </p:txBody>
      </p:sp>
    </p:spTree>
    <p:extLst>
      <p:ext uri="{BB962C8B-B14F-4D97-AF65-F5344CB8AC3E}">
        <p14:creationId xmlns:p14="http://schemas.microsoft.com/office/powerpoint/2010/main" val="989594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接下来介绍国际上最通用的气候预测方式。首先</a:t>
            </a:r>
            <a:r>
              <a:rPr lang="zh-CN" altLang="en-US" sz="1200" kern="1200" dirty="0" smtClean="0">
                <a:solidFill>
                  <a:schemeClr val="tx1"/>
                </a:solidFill>
                <a:effectLst/>
                <a:latin typeface="+mn-lt"/>
                <a:ea typeface="+mn-ea"/>
                <a:cs typeface="+mn-cs"/>
              </a:rPr>
              <a:t>非常重要的是</a:t>
            </a:r>
            <a:r>
              <a:rPr lang="zh-CN" altLang="zh-CN" sz="1200" kern="1200" dirty="0" smtClean="0">
                <a:solidFill>
                  <a:schemeClr val="tx1"/>
                </a:solidFill>
                <a:effectLst/>
                <a:latin typeface="+mn-lt"/>
                <a:ea typeface="+mn-ea"/>
                <a:cs typeface="+mn-cs"/>
              </a:rPr>
              <a:t>我们需要一个能够模拟气候现象的气候系统模式，然后从多个状态开始，由多个集合成员共同开始模拟，最后根据多个集合成员所携带的大量信息组成确定性预报，或者提供概率性预报。</a:t>
            </a:r>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4</a:t>
            </a:fld>
            <a:endParaRPr lang="zh-CN" altLang="en-US"/>
          </a:p>
        </p:txBody>
      </p:sp>
    </p:spTree>
    <p:extLst>
      <p:ext uri="{BB962C8B-B14F-4D97-AF65-F5344CB8AC3E}">
        <p14:creationId xmlns:p14="http://schemas.microsoft.com/office/powerpoint/2010/main" val="3065463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那什么是气候系统模式呢，它又有什么特性呢。首先它是一个数值物理模型，由网格间的动力框架和次网格的物理过程所组成。它有强非线性，非光滑等特点，且运行一次需要极高的计算代价</a:t>
            </a:r>
            <a:r>
              <a:rPr lang="zh-CN" altLang="en-US" sz="1200" kern="1200" dirty="0" smtClean="0">
                <a:solidFill>
                  <a:schemeClr val="tx1"/>
                </a:solidFill>
                <a:effectLst/>
                <a:latin typeface="+mn-lt"/>
                <a:ea typeface="+mn-ea"/>
                <a:cs typeface="+mn-cs"/>
              </a:rPr>
              <a:t>，是各大超算中心的杀手级应用</a:t>
            </a:r>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5</a:t>
            </a:fld>
            <a:endParaRPr lang="zh-CN" altLang="en-US"/>
          </a:p>
        </p:txBody>
      </p:sp>
    </p:spTree>
    <p:extLst>
      <p:ext uri="{BB962C8B-B14F-4D97-AF65-F5344CB8AC3E}">
        <p14:creationId xmlns:p14="http://schemas.microsoft.com/office/powerpoint/2010/main" val="35440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mn-lt"/>
                <a:ea typeface="+mn-ea"/>
                <a:cs typeface="+mn-cs"/>
              </a:rPr>
              <a:t>气候预测的挑战其中一个重要的部分是来自于气候系统模式的不确定性。气候系统模式的不确定性主要分为以下两个部分，其一是参数化方案中物理参数的不确定性，其二是模式模拟初始状态也就是这里所说的初值的不确定性。</a:t>
            </a:r>
          </a:p>
          <a:p>
            <a:r>
              <a:rPr lang="en-US" altLang="zh-CN" sz="1000" kern="1200" dirty="0" smtClean="0">
                <a:solidFill>
                  <a:schemeClr val="tx1"/>
                </a:solidFill>
                <a:effectLst/>
                <a:latin typeface="+mn-lt"/>
                <a:ea typeface="+mn-ea"/>
                <a:cs typeface="+mn-cs"/>
              </a:rPr>
              <a:t> </a:t>
            </a:r>
            <a:endParaRPr lang="zh-CN" altLang="zh-CN" sz="1000" kern="1200" dirty="0" smtClean="0">
              <a:solidFill>
                <a:schemeClr val="tx1"/>
              </a:solidFill>
              <a:effectLst/>
              <a:latin typeface="+mn-lt"/>
              <a:ea typeface="+mn-ea"/>
              <a:cs typeface="+mn-cs"/>
            </a:endParaRPr>
          </a:p>
          <a:p>
            <a:r>
              <a:rPr lang="zh-CN" altLang="zh-CN" sz="1000" kern="1200" dirty="0" smtClean="0">
                <a:solidFill>
                  <a:schemeClr val="tx1"/>
                </a:solidFill>
                <a:effectLst/>
                <a:latin typeface="+mn-lt"/>
                <a:ea typeface="+mn-ea"/>
                <a:cs typeface="+mn-cs"/>
              </a:rPr>
              <a:t>气候系统模式物理过程参数化方案中有很多的统计过程，其中有很多不确定参数，这些参数极大地影响了模式的模拟精度，研究表明，在</a:t>
            </a:r>
            <a:r>
              <a:rPr lang="en-US" altLang="zh-CN" sz="1000" kern="1200" dirty="0" smtClean="0">
                <a:solidFill>
                  <a:schemeClr val="tx1"/>
                </a:solidFill>
                <a:effectLst/>
                <a:latin typeface="+mn-lt"/>
                <a:ea typeface="+mn-ea"/>
                <a:cs typeface="+mn-cs"/>
              </a:rPr>
              <a:t>co2</a:t>
            </a:r>
            <a:r>
              <a:rPr lang="zh-CN" altLang="zh-CN" sz="1000" kern="1200" dirty="0" smtClean="0">
                <a:solidFill>
                  <a:schemeClr val="tx1"/>
                </a:solidFill>
                <a:effectLst/>
                <a:latin typeface="+mn-lt"/>
                <a:ea typeface="+mn-ea"/>
                <a:cs typeface="+mn-cs"/>
              </a:rPr>
              <a:t>浓度增加一倍的情况下，全球由于物理参数的不确定性可能导致气温增温的不确定范围在</a:t>
            </a:r>
            <a:r>
              <a:rPr lang="en-US" altLang="zh-CN" sz="1000" kern="1200" dirty="0" smtClean="0">
                <a:solidFill>
                  <a:schemeClr val="tx1"/>
                </a:solidFill>
                <a:effectLst/>
                <a:latin typeface="+mn-lt"/>
                <a:ea typeface="+mn-ea"/>
                <a:cs typeface="+mn-cs"/>
              </a:rPr>
              <a:t>2K-8K</a:t>
            </a:r>
            <a:r>
              <a:rPr lang="zh-CN" altLang="zh-CN" sz="1000" kern="1200" dirty="0" smtClean="0">
                <a:solidFill>
                  <a:schemeClr val="tx1"/>
                </a:solidFill>
                <a:effectLst/>
                <a:latin typeface="+mn-lt"/>
                <a:ea typeface="+mn-ea"/>
                <a:cs typeface="+mn-cs"/>
              </a:rPr>
              <a:t>之间，这基本上是难以接受的误差。</a:t>
            </a:r>
          </a:p>
          <a:p>
            <a:r>
              <a:rPr lang="en-US" altLang="zh-CN" sz="1000" kern="1200" dirty="0" smtClean="0">
                <a:solidFill>
                  <a:schemeClr val="tx1"/>
                </a:solidFill>
                <a:effectLst/>
                <a:latin typeface="+mn-lt"/>
                <a:ea typeface="+mn-ea"/>
                <a:cs typeface="+mn-cs"/>
              </a:rPr>
              <a:t> </a:t>
            </a:r>
            <a:endParaRPr lang="zh-CN" altLang="zh-CN" sz="1000" kern="1200" dirty="0" smtClean="0">
              <a:solidFill>
                <a:schemeClr val="tx1"/>
              </a:solidFill>
              <a:effectLst/>
              <a:latin typeface="+mn-lt"/>
              <a:ea typeface="+mn-ea"/>
              <a:cs typeface="+mn-cs"/>
            </a:endParaRPr>
          </a:p>
          <a:p>
            <a:r>
              <a:rPr lang="zh-CN" altLang="zh-CN" sz="1000" kern="1200" dirty="0" smtClean="0">
                <a:solidFill>
                  <a:schemeClr val="tx1"/>
                </a:solidFill>
                <a:effectLst/>
                <a:latin typeface="+mn-lt"/>
                <a:ea typeface="+mn-ea"/>
                <a:cs typeface="+mn-cs"/>
              </a:rPr>
              <a:t>气候系统模式是典型的混沌系统，对初值的不确定性非常敏感，早在</a:t>
            </a:r>
            <a:r>
              <a:rPr lang="en-US" altLang="zh-CN" sz="1000" kern="1200" dirty="0" smtClean="0">
                <a:solidFill>
                  <a:schemeClr val="tx1"/>
                </a:solidFill>
                <a:effectLst/>
                <a:latin typeface="+mn-lt"/>
                <a:ea typeface="+mn-ea"/>
                <a:cs typeface="+mn-cs"/>
              </a:rPr>
              <a:t>1963</a:t>
            </a:r>
            <a:r>
              <a:rPr lang="zh-CN" altLang="zh-CN" sz="1000" kern="1200" dirty="0" smtClean="0">
                <a:solidFill>
                  <a:schemeClr val="tx1"/>
                </a:solidFill>
                <a:effectLst/>
                <a:latin typeface="+mn-lt"/>
                <a:ea typeface="+mn-ea"/>
                <a:cs typeface="+mn-cs"/>
              </a:rPr>
              <a:t>年洛伦兹就提出了初值中微小的不确定性经过混沌系统的非线性叠加，都会产生较大的误差，这也是著名的蝴蝶效应的由来。</a:t>
            </a:r>
          </a:p>
          <a:p>
            <a:endParaRPr lang="zh-CN" altLang="en-US" sz="1000"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6</a:t>
            </a:fld>
            <a:endParaRPr lang="zh-CN" altLang="en-US"/>
          </a:p>
        </p:txBody>
      </p:sp>
    </p:spTree>
    <p:extLst>
      <p:ext uri="{BB962C8B-B14F-4D97-AF65-F5344CB8AC3E}">
        <p14:creationId xmlns:p14="http://schemas.microsoft.com/office/powerpoint/2010/main" val="2864040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目前对于气候系统模式不确定参数量化的方法主要有采样，敏感性分析，参数优化等，本文所关注的重点是参数优化，目前最常用的方法有局部优化算法和全局优化算法。</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7</a:t>
            </a:fld>
            <a:endParaRPr lang="zh-CN" altLang="en-US"/>
          </a:p>
        </p:txBody>
      </p:sp>
    </p:spTree>
    <p:extLst>
      <p:ext uri="{BB962C8B-B14F-4D97-AF65-F5344CB8AC3E}">
        <p14:creationId xmlns:p14="http://schemas.microsoft.com/office/powerpoint/2010/main" val="3723639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集合预测中，集合扰动方案是关键技术之一。目前在天气预测中，集合扰动方法已得到广泛应用等，但是面向气候的扰动方案还有待进一步研究。另外前面提到的将多个集合成员的结果综合成确定性结果的集成方法目前最常用的仍然是集合平均法等传统的统计方法，但是随着高性能计算机的发展，集合预测的数据越来越多，只用传统的统计方法可能会造成大量数据的浪费。</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8</a:t>
            </a:fld>
            <a:endParaRPr lang="zh-CN" altLang="en-US"/>
          </a:p>
        </p:txBody>
      </p:sp>
    </p:spTree>
    <p:extLst>
      <p:ext uri="{BB962C8B-B14F-4D97-AF65-F5344CB8AC3E}">
        <p14:creationId xmlns:p14="http://schemas.microsoft.com/office/powerpoint/2010/main" val="47334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mn-lt"/>
                <a:ea typeface="+mn-ea"/>
                <a:cs typeface="+mn-cs"/>
              </a:rPr>
              <a:t>本文的研究内容和思路是：第一步是针对气候系统模式的物理参数不确定性，设计面向气候系统模式的物理参数优化方法，提高模式的模拟能力，为集合扰动打下良好的基础。</a:t>
            </a:r>
          </a:p>
          <a:p>
            <a:r>
              <a:rPr lang="zh-CN" altLang="zh-CN" sz="1000" kern="1200" dirty="0" smtClean="0">
                <a:solidFill>
                  <a:schemeClr val="tx1"/>
                </a:solidFill>
                <a:effectLst/>
                <a:latin typeface="+mn-lt"/>
                <a:ea typeface="+mn-ea"/>
                <a:cs typeface="+mn-cs"/>
              </a:rPr>
              <a:t>第二步是设计面向气候预测的初值扰动方法。降低气候预测初值的不确定性，第三部是利用机器学习强大的数据融合能力，设计结合模式和观测数据的集合集成技术。</a:t>
            </a:r>
          </a:p>
          <a:p>
            <a:r>
              <a:rPr lang="en-US" altLang="zh-CN" sz="1000" kern="1200" dirty="0" smtClean="0">
                <a:solidFill>
                  <a:schemeClr val="tx1"/>
                </a:solidFill>
                <a:effectLst/>
                <a:latin typeface="+mn-lt"/>
                <a:ea typeface="+mn-ea"/>
                <a:cs typeface="+mn-cs"/>
              </a:rPr>
              <a:t> </a:t>
            </a:r>
            <a:r>
              <a:rPr lang="zh-CN" altLang="zh-CN" sz="1000" kern="1200" dirty="0" smtClean="0">
                <a:solidFill>
                  <a:schemeClr val="tx1"/>
                </a:solidFill>
                <a:effectLst/>
                <a:latin typeface="+mn-lt"/>
                <a:ea typeface="+mn-ea"/>
                <a:cs typeface="+mn-cs"/>
              </a:rPr>
              <a:t>这三步环环相扣，其核心的目的都是为了提升气候预测的能力。最后我们综合以上技术，设计了集合预测系统，并将其应用在国家气候中心的</a:t>
            </a:r>
            <a:r>
              <a:rPr lang="en-US" altLang="zh-CN" sz="1000" kern="1200" dirty="0" smtClean="0">
                <a:solidFill>
                  <a:schemeClr val="tx1"/>
                </a:solidFill>
                <a:effectLst/>
                <a:latin typeface="+mn-lt"/>
                <a:ea typeface="+mn-ea"/>
                <a:cs typeface="+mn-cs"/>
              </a:rPr>
              <a:t>BCC-CSM</a:t>
            </a:r>
            <a:r>
              <a:rPr lang="zh-CN" altLang="zh-CN" sz="1000" kern="1200" dirty="0" smtClean="0">
                <a:solidFill>
                  <a:schemeClr val="tx1"/>
                </a:solidFill>
                <a:effectLst/>
                <a:latin typeface="+mn-lt"/>
                <a:ea typeface="+mn-ea"/>
                <a:cs typeface="+mn-cs"/>
              </a:rPr>
              <a:t>模式上。</a:t>
            </a:r>
          </a:p>
          <a:p>
            <a:endParaRPr lang="zh-CN" altLang="en-US" dirty="0"/>
          </a:p>
        </p:txBody>
      </p:sp>
      <p:sp>
        <p:nvSpPr>
          <p:cNvPr id="4" name="灯片编号占位符 3"/>
          <p:cNvSpPr>
            <a:spLocks noGrp="1"/>
          </p:cNvSpPr>
          <p:nvPr>
            <p:ph type="sldNum" sz="quarter" idx="10"/>
          </p:nvPr>
        </p:nvSpPr>
        <p:spPr/>
        <p:txBody>
          <a:bodyPr/>
          <a:lstStyle/>
          <a:p>
            <a:fld id="{0436F58B-6BD3-43D3-AE94-9F55191A30B2}" type="slidenum">
              <a:rPr lang="zh-CN" altLang="en-US" smtClean="0"/>
              <a:t>9</a:t>
            </a:fld>
            <a:endParaRPr lang="zh-CN" altLang="en-US"/>
          </a:p>
        </p:txBody>
      </p:sp>
    </p:spTree>
    <p:extLst>
      <p:ext uri="{BB962C8B-B14F-4D97-AF65-F5344CB8AC3E}">
        <p14:creationId xmlns:p14="http://schemas.microsoft.com/office/powerpoint/2010/main" val="1614342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来看第一个研究内容：。在气候模式不断的发展过程中所需要用到的参数优化方法也在不断扩展。首先在单一气候变量的预测中，例如降水预报，它很重要也很难报，对其进行物理参数优化非常必要。除了关注单一的变量之外，多个重要的气候现象的同时优化也逐渐收到重视，但是在气候预测中，很大可能会出现类似右图的跷跷板效应，一个现象模拟好，另外一个现象很有可能会变差，此时需要综合各个目标性能的多目标优化方法。另外以上两种优化方式都是完全将气候系统模式作为一个黑盒去处理的，完全不考虑其内部的物理机制。然而研究发现，不合适的参数组合很有可能会导致一些重要的物理约束的得不到满足，这个时候需要深入到模式内部，设计合适的有约束优化方法。</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436F58B-6BD3-43D3-AE94-9F55191A30B2}" type="slidenum">
              <a:rPr lang="zh-CN" altLang="en-US" smtClean="0"/>
              <a:t>10</a:t>
            </a:fld>
            <a:endParaRPr lang="zh-CN" altLang="en-US"/>
          </a:p>
        </p:txBody>
      </p:sp>
    </p:spTree>
    <p:extLst>
      <p:ext uri="{BB962C8B-B14F-4D97-AF65-F5344CB8AC3E}">
        <p14:creationId xmlns:p14="http://schemas.microsoft.com/office/powerpoint/2010/main" val="3912806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7016F261-4720-403A-9BBD-FA60F20EA387}" type="datetime1">
              <a:rPr lang="zh-CN" altLang="en-US" smtClean="0"/>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402661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E623EC7-26E7-4CA8-88C4-3D1AC225B220}" type="datetime1">
              <a:rPr lang="zh-CN" altLang="en-US" smtClean="0"/>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2948540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B26188B-60E2-4875-BEB6-436EEEE35D03}" type="datetime1">
              <a:rPr lang="zh-CN" altLang="en-US" smtClean="0"/>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2131622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F1D2F94-3B2E-4051-9C40-2493BAC0CAFE}" type="datetime1">
              <a:rPr lang="zh-CN" altLang="en-US" smtClean="0"/>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362114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49169E6-61E1-4578-8CF5-9C9D81D8497C}" type="datetime1">
              <a:rPr lang="zh-CN" altLang="en-US" smtClean="0"/>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337000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B071CDE-AB88-4428-BDBC-78BF1E078BBB}" type="datetime1">
              <a:rPr lang="zh-CN" altLang="en-US" smtClean="0"/>
              <a:t>2019/5/25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3366509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53B5EC4-C41F-4AED-B75F-B048C7CB7528}" type="datetime1">
              <a:rPr lang="zh-CN" altLang="en-US" smtClean="0"/>
              <a:t>2019/5/25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2224554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C776751-9940-4617-842D-8801EADED696}" type="datetime1">
              <a:rPr lang="zh-CN" altLang="en-US" smtClean="0"/>
              <a:t>2019/5/25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3783654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461DED-75BC-459D-9F74-53B34B96A41F}" type="datetime1">
              <a:rPr lang="zh-CN" altLang="en-US" smtClean="0"/>
              <a:t>2019/5/25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91467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802D6661-0AB7-469D-ACEC-EB53AC00B73A}" type="datetime1">
              <a:rPr lang="zh-CN" altLang="en-US" smtClean="0"/>
              <a:t>2019/5/25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1795696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85CC4F9A-169A-4424-ADED-74CBD0841CCC}" type="datetime1">
              <a:rPr lang="zh-CN" altLang="en-US" smtClean="0"/>
              <a:t>2019/5/25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31330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2C6C4A-4B57-4A5B-8DC2-380735EDFA85}" type="datetime1">
              <a:rPr lang="zh-CN" altLang="en-US" smtClean="0"/>
              <a:t>2019/5/25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EF2762-1535-4924-9D17-ADC53619C3B8}" type="slidenum">
              <a:rPr lang="zh-CN" altLang="en-US" smtClean="0"/>
              <a:t>‹#›</a:t>
            </a:fld>
            <a:endParaRPr lang="zh-CN" altLang="en-US"/>
          </a:p>
        </p:txBody>
      </p:sp>
    </p:spTree>
    <p:extLst>
      <p:ext uri="{BB962C8B-B14F-4D97-AF65-F5344CB8AC3E}">
        <p14:creationId xmlns:p14="http://schemas.microsoft.com/office/powerpoint/2010/main" val="29509612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8.png"/><Relationship Id="rId5" Type="http://schemas.openxmlformats.org/officeDocument/2006/relationships/image" Target="../media/image5.png"/><Relationship Id="rId10" Type="http://schemas.openxmlformats.org/officeDocument/2006/relationships/chart" Target="../charts/chart1.xml"/><Relationship Id="rId4" Type="http://schemas.openxmlformats.org/officeDocument/2006/relationships/image" Target="../media/image4.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8.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5.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60.e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0.pn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1.png"/><Relationship Id="rId7"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4.png"/><Relationship Id="rId7"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3.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4.xml"/><Relationship Id="rId7" Type="http://schemas.openxmlformats.org/officeDocument/2006/relationships/image" Target="../media/image5.png"/><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18.png"/><Relationship Id="rId4" Type="http://schemas.openxmlformats.org/officeDocument/2006/relationships/image" Target="../media/image16.emf"/><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8E9D7F5-3868-4E42-AA53-801CFDA8F185}"/>
              </a:ext>
            </a:extLst>
          </p:cNvPr>
          <p:cNvSpPr/>
          <p:nvPr/>
        </p:nvSpPr>
        <p:spPr>
          <a:xfrm>
            <a:off x="1" y="1624091"/>
            <a:ext cx="9144000" cy="3251295"/>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sp>
        <p:nvSpPr>
          <p:cNvPr id="10" name="矩形 9">
            <a:extLst>
              <a:ext uri="{FF2B5EF4-FFF2-40B4-BE49-F238E27FC236}">
                <a16:creationId xmlns:a16="http://schemas.microsoft.com/office/drawing/2014/main" id="{AC9A0686-7B29-4038-9658-1C51DF2E9691}"/>
              </a:ext>
            </a:extLst>
          </p:cNvPr>
          <p:cNvSpPr/>
          <p:nvPr/>
        </p:nvSpPr>
        <p:spPr>
          <a:xfrm>
            <a:off x="2120134" y="4106413"/>
            <a:ext cx="2891467" cy="523220"/>
          </a:xfrm>
          <a:prstGeom prst="rect">
            <a:avLst/>
          </a:prstGeom>
        </p:spPr>
        <p:txBody>
          <a:bodyPr wrap="square">
            <a:spAutoFit/>
          </a:bodyPr>
          <a:lstStyle/>
          <a:p>
            <a:pPr lvl="0" algn="ctr"/>
            <a:r>
              <a:rPr lang="zh-CN" altLang="en-US" sz="2800" dirty="0">
                <a:latin typeface="华文新魏" panose="02010800040101010101" pitchFamily="2" charset="-122"/>
                <a:ea typeface="华文新魏" panose="02010800040101010101" pitchFamily="2" charset="-122"/>
              </a:rPr>
              <a:t>答辩学生：吴利</a:t>
            </a:r>
            <a:endParaRPr lang="en-US" altLang="zh-CN" sz="2800" dirty="0">
              <a:latin typeface="华文新魏" panose="02010800040101010101" pitchFamily="2" charset="-122"/>
              <a:ea typeface="华文新魏" panose="02010800040101010101" pitchFamily="2" charset="-122"/>
            </a:endParaRPr>
          </a:p>
        </p:txBody>
      </p:sp>
      <p:sp>
        <p:nvSpPr>
          <p:cNvPr id="11" name="矩形 10">
            <a:extLst>
              <a:ext uri="{FF2B5EF4-FFF2-40B4-BE49-F238E27FC236}">
                <a16:creationId xmlns:a16="http://schemas.microsoft.com/office/drawing/2014/main" id="{E02D32DF-45A8-48B1-AA2B-0259A6ADC413}"/>
              </a:ext>
            </a:extLst>
          </p:cNvPr>
          <p:cNvSpPr/>
          <p:nvPr/>
        </p:nvSpPr>
        <p:spPr>
          <a:xfrm>
            <a:off x="4992146" y="4106413"/>
            <a:ext cx="4356148" cy="523220"/>
          </a:xfrm>
          <a:prstGeom prst="rect">
            <a:avLst/>
          </a:prstGeom>
        </p:spPr>
        <p:txBody>
          <a:bodyPr wrap="square">
            <a:spAutoFit/>
          </a:bodyPr>
          <a:lstStyle/>
          <a:p>
            <a:pPr lvl="0" algn="ctr"/>
            <a:r>
              <a:rPr lang="zh-CN" altLang="en-US" sz="2800" dirty="0">
                <a:latin typeface="华文新魏" panose="02010800040101010101" pitchFamily="2" charset="-122"/>
                <a:ea typeface="华文新魏" panose="02010800040101010101" pitchFamily="2" charset="-122"/>
              </a:rPr>
              <a:t>导师：薛巍副教授</a:t>
            </a:r>
            <a:endParaRPr lang="en-US" altLang="zh-CN" sz="2800" dirty="0">
              <a:latin typeface="华文新魏" panose="02010800040101010101" pitchFamily="2" charset="-122"/>
              <a:ea typeface="华文新魏" panose="02010800040101010101" pitchFamily="2" charset="-122"/>
            </a:endParaRPr>
          </a:p>
        </p:txBody>
      </p:sp>
      <p:sp>
        <p:nvSpPr>
          <p:cNvPr id="12" name="椭圆 11">
            <a:extLst>
              <a:ext uri="{FF2B5EF4-FFF2-40B4-BE49-F238E27FC236}">
                <a16:creationId xmlns:a16="http://schemas.microsoft.com/office/drawing/2014/main" id="{18D12958-F885-4688-B5CD-ECDEC576A2E3}"/>
              </a:ext>
            </a:extLst>
          </p:cNvPr>
          <p:cNvSpPr/>
          <p:nvPr/>
        </p:nvSpPr>
        <p:spPr>
          <a:xfrm>
            <a:off x="3699669" y="842937"/>
            <a:ext cx="1708896" cy="1708896"/>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grpSp>
        <p:nvGrpSpPr>
          <p:cNvPr id="13" name="组合 12">
            <a:extLst>
              <a:ext uri="{FF2B5EF4-FFF2-40B4-BE49-F238E27FC236}">
                <a16:creationId xmlns:a16="http://schemas.microsoft.com/office/drawing/2014/main" id="{4630B254-C2A3-4D01-906A-76BCFCA3EAD4}"/>
              </a:ext>
            </a:extLst>
          </p:cNvPr>
          <p:cNvGrpSpPr/>
          <p:nvPr/>
        </p:nvGrpSpPr>
        <p:grpSpPr>
          <a:xfrm>
            <a:off x="3965762" y="1261227"/>
            <a:ext cx="1176713" cy="1026387"/>
            <a:chOff x="4675188" y="2882900"/>
            <a:chExt cx="360362" cy="314325"/>
          </a:xfrm>
          <a:solidFill>
            <a:srgbClr val="7030A0"/>
          </a:solidFill>
        </p:grpSpPr>
        <p:sp>
          <p:nvSpPr>
            <p:cNvPr id="14" name="AutoShape 43">
              <a:extLst>
                <a:ext uri="{FF2B5EF4-FFF2-40B4-BE49-F238E27FC236}">
                  <a16:creationId xmlns:a16="http://schemas.microsoft.com/office/drawing/2014/main" id="{15893D69-28BD-43FD-9EAB-05ED647630D1}"/>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15" name="AutoShape 44">
              <a:extLst>
                <a:ext uri="{FF2B5EF4-FFF2-40B4-BE49-F238E27FC236}">
                  <a16:creationId xmlns:a16="http://schemas.microsoft.com/office/drawing/2014/main" id="{566D0FA5-025B-4825-AE4C-790C1FFF282B}"/>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16" name="AutoShape 45">
              <a:extLst>
                <a:ext uri="{FF2B5EF4-FFF2-40B4-BE49-F238E27FC236}">
                  <a16:creationId xmlns:a16="http://schemas.microsoft.com/office/drawing/2014/main" id="{118B33A3-5526-4347-BD3F-A4CE49A6ABE5}"/>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grpSp>
      <p:sp>
        <p:nvSpPr>
          <p:cNvPr id="17" name="矩形 16">
            <a:extLst>
              <a:ext uri="{FF2B5EF4-FFF2-40B4-BE49-F238E27FC236}">
                <a16:creationId xmlns:a16="http://schemas.microsoft.com/office/drawing/2014/main" id="{5E8B9CC7-7DE6-41EC-957A-3C9CC4F70307}"/>
              </a:ext>
            </a:extLst>
          </p:cNvPr>
          <p:cNvSpPr/>
          <p:nvPr/>
        </p:nvSpPr>
        <p:spPr bwMode="auto">
          <a:xfrm>
            <a:off x="529868" y="2790585"/>
            <a:ext cx="8084264" cy="769441"/>
          </a:xfrm>
          <a:prstGeom prst="rect">
            <a:avLst/>
          </a:prstGeom>
        </p:spPr>
        <p:txBody>
          <a:bodyPr wrap="none">
            <a:spAutoFit/>
          </a:bodyPr>
          <a:lstStyle/>
          <a:p>
            <a:pPr algn="ctr">
              <a:defRPr/>
            </a:pPr>
            <a:r>
              <a:rPr lang="zh-CN" altLang="en-US" sz="4400" b="1" kern="100" dirty="0">
                <a:latin typeface="华文新魏" panose="02010800040101010101" pitchFamily="2" charset="-122"/>
                <a:ea typeface="华文新魏" panose="02010800040101010101" pitchFamily="2" charset="-122"/>
                <a:cs typeface="Times New Roman" panose="02020603050405020304" pitchFamily="18" charset="0"/>
              </a:rPr>
              <a:t>气候系统模式集合关键技术研究</a:t>
            </a:r>
          </a:p>
        </p:txBody>
      </p:sp>
      <p:pic>
        <p:nvPicPr>
          <p:cNvPr id="2050" name="Picture 2" descr="âæ¸åå¤§å­¦æ ¡å¾½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1140" y="225107"/>
            <a:ext cx="1859087" cy="90630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0" y="6437559"/>
            <a:ext cx="9144000" cy="340928"/>
            <a:chOff x="0" y="6437559"/>
            <a:chExt cx="9144000" cy="340928"/>
          </a:xfrm>
        </p:grpSpPr>
        <p:cxnSp>
          <p:nvCxnSpPr>
            <p:cNvPr id="19" name="直接连接符 18"/>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Tree>
    <p:extLst>
      <p:ext uri="{BB962C8B-B14F-4D97-AF65-F5344CB8AC3E}">
        <p14:creationId xmlns:p14="http://schemas.microsoft.com/office/powerpoint/2010/main" val="3833551866"/>
      </p:ext>
    </p:extLst>
  </p:cSld>
  <p:clrMapOvr>
    <a:masterClrMapping/>
  </p:clrMapOvr>
  <mc:AlternateContent xmlns:mc="http://schemas.openxmlformats.org/markup-compatibility/2006">
    <mc:Choice xmlns:p14="http://schemas.microsoft.com/office/powerpoint/2010/main" Requires="p14">
      <p:transition spd="slow" p14:dur="2000" advTm="9714"/>
    </mc:Choice>
    <mc:Fallback>
      <p:transition spd="slow" advTm="97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bwMode="auto">
          <a:xfrm>
            <a:off x="1348798" y="283333"/>
            <a:ext cx="668515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面向气候系统模式的物理参数优化方法</a:t>
            </a:r>
          </a:p>
        </p:txBody>
      </p:sp>
      <p:sp>
        <p:nvSpPr>
          <p:cNvPr id="13" name="内容占位符 2"/>
          <p:cNvSpPr txBox="1">
            <a:spLocks/>
          </p:cNvSpPr>
          <p:nvPr/>
        </p:nvSpPr>
        <p:spPr>
          <a:xfrm>
            <a:off x="103581" y="926544"/>
            <a:ext cx="6831378" cy="903554"/>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100" kern="0" dirty="0"/>
              <a:t>从单目标到多目标的物理参数优化问题</a:t>
            </a:r>
          </a:p>
        </p:txBody>
      </p:sp>
      <p:grpSp>
        <p:nvGrpSpPr>
          <p:cNvPr id="26" name="组合 25"/>
          <p:cNvGrpSpPr/>
          <p:nvPr/>
        </p:nvGrpSpPr>
        <p:grpSpPr>
          <a:xfrm>
            <a:off x="-50558" y="2499447"/>
            <a:ext cx="2317584" cy="2567698"/>
            <a:chOff x="65102" y="2235315"/>
            <a:chExt cx="4370384" cy="3879644"/>
          </a:xfrm>
        </p:grpSpPr>
        <p:pic>
          <p:nvPicPr>
            <p:cNvPr id="27" name="图片 26"/>
            <p:cNvPicPr>
              <a:picLocks noChangeAspect="1"/>
            </p:cNvPicPr>
            <p:nvPr/>
          </p:nvPicPr>
          <p:blipFill>
            <a:blip r:embed="rId7"/>
            <a:stretch>
              <a:fillRect/>
            </a:stretch>
          </p:blipFill>
          <p:spPr>
            <a:xfrm>
              <a:off x="324102" y="2235315"/>
              <a:ext cx="3561682" cy="3146152"/>
            </a:xfrm>
            <a:prstGeom prst="rect">
              <a:avLst/>
            </a:prstGeom>
          </p:spPr>
        </p:pic>
        <p:sp>
          <p:nvSpPr>
            <p:cNvPr id="28" name="文本框 27"/>
            <p:cNvSpPr txBox="1"/>
            <p:nvPr/>
          </p:nvSpPr>
          <p:spPr>
            <a:xfrm>
              <a:off x="65102" y="5487165"/>
              <a:ext cx="4370384" cy="627794"/>
            </a:xfrm>
            <a:prstGeom prst="rect">
              <a:avLst/>
            </a:prstGeom>
            <a:noFill/>
          </p:spPr>
          <p:txBody>
            <a:bodyPr wrap="square" rtlCol="0">
              <a:spAutoFit/>
            </a:bodyPr>
            <a:lstStyle/>
            <a:p>
              <a:r>
                <a:rPr lang="zh-CN" altLang="en-US" sz="2100" kern="0" dirty="0" smtClean="0">
                  <a:latin typeface="Cambria" panose="02040503050406030204" pitchFamily="18" charset="0"/>
                  <a:ea typeface="华文新魏" panose="02010800040101010101" pitchFamily="2" charset="-122"/>
                </a:rPr>
                <a:t>  单一</a:t>
              </a:r>
              <a:r>
                <a:rPr lang="zh-CN" altLang="en-US" sz="2100" kern="0" dirty="0">
                  <a:latin typeface="Cambria" panose="02040503050406030204" pitchFamily="18" charset="0"/>
                  <a:ea typeface="华文新魏" panose="02010800040101010101" pitchFamily="2" charset="-122"/>
                </a:rPr>
                <a:t>的降水预报</a:t>
              </a:r>
            </a:p>
          </p:txBody>
        </p:sp>
        <p:sp>
          <p:nvSpPr>
            <p:cNvPr id="29" name="矩形 28"/>
            <p:cNvSpPr/>
            <p:nvPr/>
          </p:nvSpPr>
          <p:spPr>
            <a:xfrm>
              <a:off x="324102" y="2235315"/>
              <a:ext cx="3561682" cy="3146153"/>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grpSp>
      <p:sp>
        <p:nvSpPr>
          <p:cNvPr id="37" name="灯片编号占位符 36"/>
          <p:cNvSpPr>
            <a:spLocks noGrp="1"/>
          </p:cNvSpPr>
          <p:nvPr>
            <p:ph type="sldNum" sz="quarter" idx="12"/>
          </p:nvPr>
        </p:nvSpPr>
        <p:spPr/>
        <p:txBody>
          <a:bodyPr/>
          <a:lstStyle/>
          <a:p>
            <a:fld id="{BFEF2762-1535-4924-9D17-ADC53619C3B8}" type="slidenum">
              <a:rPr lang="zh-CN" altLang="en-US" smtClean="0"/>
              <a:t>10</a:t>
            </a:fld>
            <a:endParaRPr lang="zh-CN" altLang="en-US"/>
          </a:p>
        </p:txBody>
      </p:sp>
      <p:grpSp>
        <p:nvGrpSpPr>
          <p:cNvPr id="38" name="组合 37"/>
          <p:cNvGrpSpPr/>
          <p:nvPr/>
        </p:nvGrpSpPr>
        <p:grpSpPr>
          <a:xfrm>
            <a:off x="0" y="6437559"/>
            <a:ext cx="9144000" cy="340928"/>
            <a:chOff x="0" y="6437559"/>
            <a:chExt cx="9144000" cy="340928"/>
          </a:xfrm>
        </p:grpSpPr>
        <p:cxnSp>
          <p:nvCxnSpPr>
            <p:cNvPr id="39" name="直接连接符 38"/>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53" name="圆角右箭头 52"/>
          <p:cNvSpPr/>
          <p:nvPr/>
        </p:nvSpPr>
        <p:spPr>
          <a:xfrm>
            <a:off x="1085773" y="1811114"/>
            <a:ext cx="990600" cy="609015"/>
          </a:xfrm>
          <a:prstGeom prst="ben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7" name="组合 56"/>
          <p:cNvGrpSpPr/>
          <p:nvPr/>
        </p:nvGrpSpPr>
        <p:grpSpPr>
          <a:xfrm>
            <a:off x="2163863" y="1526714"/>
            <a:ext cx="6888697" cy="4750320"/>
            <a:chOff x="2163863" y="1526714"/>
            <a:chExt cx="6888697" cy="4750320"/>
          </a:xfrm>
        </p:grpSpPr>
        <p:sp>
          <p:nvSpPr>
            <p:cNvPr id="52" name="矩形 51"/>
            <p:cNvSpPr/>
            <p:nvPr/>
          </p:nvSpPr>
          <p:spPr>
            <a:xfrm>
              <a:off x="5349240" y="2689860"/>
              <a:ext cx="3581250" cy="2442899"/>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grpSp>
          <p:nvGrpSpPr>
            <p:cNvPr id="56" name="组合 55"/>
            <p:cNvGrpSpPr/>
            <p:nvPr/>
          </p:nvGrpSpPr>
          <p:grpSpPr>
            <a:xfrm>
              <a:off x="2163863" y="1526714"/>
              <a:ext cx="6888697" cy="4750320"/>
              <a:chOff x="2163863" y="1526714"/>
              <a:chExt cx="6888697" cy="4750320"/>
            </a:xfrm>
          </p:grpSpPr>
          <p:grpSp>
            <p:nvGrpSpPr>
              <p:cNvPr id="44" name="组合 43"/>
              <p:cNvGrpSpPr/>
              <p:nvPr/>
            </p:nvGrpSpPr>
            <p:grpSpPr>
              <a:xfrm>
                <a:off x="2163863" y="1602825"/>
                <a:ext cx="3063457" cy="4606211"/>
                <a:chOff x="5150481" y="1659615"/>
                <a:chExt cx="3063457" cy="4606211"/>
              </a:xfrm>
            </p:grpSpPr>
            <p:pic>
              <p:nvPicPr>
                <p:cNvPr id="31" name="图片 30"/>
                <p:cNvPicPr>
                  <a:picLocks noChangeAspect="1"/>
                </p:cNvPicPr>
                <p:nvPr/>
              </p:nvPicPr>
              <p:blipFill>
                <a:blip r:embed="rId8"/>
                <a:stretch>
                  <a:fillRect/>
                </a:stretch>
              </p:blipFill>
              <p:spPr>
                <a:xfrm>
                  <a:off x="5275350" y="1685485"/>
                  <a:ext cx="2823233" cy="1547207"/>
                </a:xfrm>
                <a:prstGeom prst="rect">
                  <a:avLst/>
                </a:prstGeom>
              </p:spPr>
            </p:pic>
            <p:sp>
              <p:nvSpPr>
                <p:cNvPr id="33" name="文本框 32"/>
                <p:cNvSpPr txBox="1"/>
                <p:nvPr/>
              </p:nvSpPr>
              <p:spPr>
                <a:xfrm>
                  <a:off x="5150481" y="5850328"/>
                  <a:ext cx="3063457" cy="415498"/>
                </a:xfrm>
                <a:prstGeom prst="rect">
                  <a:avLst/>
                </a:prstGeom>
                <a:noFill/>
              </p:spPr>
              <p:txBody>
                <a:bodyPr wrap="square" rtlCol="0">
                  <a:spAutoFit/>
                </a:bodyPr>
                <a:lstStyle/>
                <a:p>
                  <a:pPr algn="ctr"/>
                  <a:r>
                    <a:rPr lang="zh-CN" altLang="en-US" sz="2100" kern="0" dirty="0" smtClean="0">
                      <a:latin typeface="Cambria" panose="02040503050406030204" pitchFamily="18" charset="0"/>
                      <a:ea typeface="华文新魏" panose="02010800040101010101" pitchFamily="2" charset="-122"/>
                    </a:rPr>
                    <a:t>多</a:t>
                  </a:r>
                  <a:r>
                    <a:rPr lang="zh-CN" altLang="en-US" sz="2100" kern="0" dirty="0">
                      <a:latin typeface="Cambria" panose="02040503050406030204" pitchFamily="18" charset="0"/>
                      <a:ea typeface="华文新魏" panose="02010800040101010101" pitchFamily="2" charset="-122"/>
                    </a:rPr>
                    <a:t>个重要的气候现象</a:t>
                  </a:r>
                </a:p>
              </p:txBody>
            </p:sp>
            <p:sp>
              <p:nvSpPr>
                <p:cNvPr id="34" name="矩形 33"/>
                <p:cNvSpPr/>
                <p:nvPr/>
              </p:nvSpPr>
              <p:spPr>
                <a:xfrm>
                  <a:off x="5275350" y="1659615"/>
                  <a:ext cx="2823233" cy="1573077"/>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sp>
              <p:nvSpPr>
                <p:cNvPr id="35" name="矩形 34"/>
                <p:cNvSpPr/>
                <p:nvPr/>
              </p:nvSpPr>
              <p:spPr>
                <a:xfrm>
                  <a:off x="5275349" y="3623864"/>
                  <a:ext cx="2858501" cy="2060655"/>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pic>
              <p:nvPicPr>
                <p:cNvPr id="43" name="图片 42"/>
                <p:cNvPicPr>
                  <a:picLocks noChangeAspect="1"/>
                </p:cNvPicPr>
                <p:nvPr/>
              </p:nvPicPr>
              <p:blipFill>
                <a:blip r:embed="rId9"/>
                <a:stretch>
                  <a:fillRect/>
                </a:stretch>
              </p:blipFill>
              <p:spPr>
                <a:xfrm>
                  <a:off x="5318760" y="3716169"/>
                  <a:ext cx="2772204" cy="1876492"/>
                </a:xfrm>
                <a:prstGeom prst="rect">
                  <a:avLst/>
                </a:prstGeom>
              </p:spPr>
            </p:pic>
          </p:grpSp>
          <p:graphicFrame>
            <p:nvGraphicFramePr>
              <p:cNvPr id="46" name="图表 45"/>
              <p:cNvGraphicFramePr>
                <a:graphicFrameLocks/>
              </p:cNvGraphicFramePr>
              <p:nvPr>
                <p:extLst>
                  <p:ext uri="{D42A27DB-BD31-4B8C-83A1-F6EECF244321}">
                    <p14:modId xmlns:p14="http://schemas.microsoft.com/office/powerpoint/2010/main" val="249257223"/>
                  </p:ext>
                </p:extLst>
              </p:nvPr>
            </p:nvGraphicFramePr>
            <p:xfrm>
              <a:off x="5392933" y="2701315"/>
              <a:ext cx="3469934" cy="2364920"/>
            </p:xfrm>
            <a:graphic>
              <a:graphicData uri="http://schemas.openxmlformats.org/drawingml/2006/chart">
                <c:chart xmlns:c="http://schemas.openxmlformats.org/drawingml/2006/chart" xmlns:r="http://schemas.openxmlformats.org/officeDocument/2006/relationships" r:id="rId10"/>
              </a:graphicData>
            </a:graphic>
          </p:graphicFrame>
          <p:sp>
            <p:nvSpPr>
              <p:cNvPr id="54" name="矩形 53"/>
              <p:cNvSpPr/>
              <p:nvPr/>
            </p:nvSpPr>
            <p:spPr>
              <a:xfrm>
                <a:off x="2177223" y="1526714"/>
                <a:ext cx="6875337" cy="4750320"/>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8" name="组合 57"/>
          <p:cNvGrpSpPr/>
          <p:nvPr/>
        </p:nvGrpSpPr>
        <p:grpSpPr>
          <a:xfrm>
            <a:off x="330373" y="1796573"/>
            <a:ext cx="8237047" cy="4274820"/>
            <a:chOff x="330373" y="1796573"/>
            <a:chExt cx="8237047" cy="4274820"/>
          </a:xfrm>
        </p:grpSpPr>
        <p:grpSp>
          <p:nvGrpSpPr>
            <p:cNvPr id="59" name="组合 58"/>
            <p:cNvGrpSpPr/>
            <p:nvPr/>
          </p:nvGrpSpPr>
          <p:grpSpPr>
            <a:xfrm>
              <a:off x="330373" y="1986449"/>
              <a:ext cx="3868247" cy="3225971"/>
              <a:chOff x="5234407" y="2077572"/>
              <a:chExt cx="3868247" cy="3225971"/>
            </a:xfrm>
          </p:grpSpPr>
          <p:grpSp>
            <p:nvGrpSpPr>
              <p:cNvPr id="64" name="组合 63"/>
              <p:cNvGrpSpPr/>
              <p:nvPr/>
            </p:nvGrpSpPr>
            <p:grpSpPr>
              <a:xfrm>
                <a:off x="5234407" y="2077572"/>
                <a:ext cx="3868247" cy="3225971"/>
                <a:chOff x="2772839" y="2392657"/>
                <a:chExt cx="3868247" cy="3225971"/>
              </a:xfrm>
            </p:grpSpPr>
            <p:grpSp>
              <p:nvGrpSpPr>
                <p:cNvPr id="66" name="组合 65"/>
                <p:cNvGrpSpPr/>
                <p:nvPr/>
              </p:nvGrpSpPr>
              <p:grpSpPr>
                <a:xfrm>
                  <a:off x="2772839" y="2392657"/>
                  <a:ext cx="3868247" cy="3135552"/>
                  <a:chOff x="3234657" y="2408453"/>
                  <a:chExt cx="3868247" cy="3135552"/>
                </a:xfrm>
              </p:grpSpPr>
              <p:pic>
                <p:nvPicPr>
                  <p:cNvPr id="68" name="图片 67"/>
                  <p:cNvPicPr>
                    <a:picLocks noChangeAspect="1"/>
                  </p:cNvPicPr>
                  <p:nvPr/>
                </p:nvPicPr>
                <p:blipFill>
                  <a:blip r:embed="rId11"/>
                  <a:stretch>
                    <a:fillRect/>
                  </a:stretch>
                </p:blipFill>
                <p:spPr>
                  <a:xfrm>
                    <a:off x="3234657" y="2453886"/>
                    <a:ext cx="3868247" cy="3090119"/>
                  </a:xfrm>
                  <a:prstGeom prst="rect">
                    <a:avLst/>
                  </a:prstGeom>
                </p:spPr>
              </p:pic>
              <p:sp>
                <p:nvSpPr>
                  <p:cNvPr id="69" name="矩形 68"/>
                  <p:cNvSpPr/>
                  <p:nvPr/>
                </p:nvSpPr>
                <p:spPr>
                  <a:xfrm>
                    <a:off x="3321171" y="2408453"/>
                    <a:ext cx="3513738" cy="200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sp>
                <p:nvSpPr>
                  <p:cNvPr id="70" name="矩形 69"/>
                  <p:cNvSpPr/>
                  <p:nvPr/>
                </p:nvSpPr>
                <p:spPr>
                  <a:xfrm>
                    <a:off x="3395924" y="5127156"/>
                    <a:ext cx="3549903" cy="356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grpSp>
            <p:sp>
              <p:nvSpPr>
                <p:cNvPr id="67" name="文本框 66"/>
                <p:cNvSpPr txBox="1"/>
                <p:nvPr/>
              </p:nvSpPr>
              <p:spPr>
                <a:xfrm>
                  <a:off x="3447377" y="5203130"/>
                  <a:ext cx="3193709" cy="415498"/>
                </a:xfrm>
                <a:prstGeom prst="rect">
                  <a:avLst/>
                </a:prstGeom>
                <a:noFill/>
              </p:spPr>
              <p:txBody>
                <a:bodyPr wrap="square" rtlCol="0">
                  <a:spAutoFit/>
                </a:bodyPr>
                <a:lstStyle/>
                <a:p>
                  <a:r>
                    <a:rPr lang="zh-CN" altLang="en-US" sz="2100" kern="0" dirty="0">
                      <a:latin typeface="Cambria" panose="02040503050406030204" pitchFamily="18" charset="0"/>
                      <a:ea typeface="华文新魏" panose="02010800040101010101" pitchFamily="2" charset="-122"/>
                    </a:rPr>
                    <a:t>大气顶辐射平衡约束</a:t>
                  </a:r>
                </a:p>
              </p:txBody>
            </p:sp>
          </p:grpSp>
          <p:sp>
            <p:nvSpPr>
              <p:cNvPr id="65" name="矩形 64"/>
              <p:cNvSpPr/>
              <p:nvPr/>
            </p:nvSpPr>
            <p:spPr>
              <a:xfrm>
                <a:off x="5502404" y="2319959"/>
                <a:ext cx="3332255" cy="2595491"/>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grpSp>
        <p:grpSp>
          <p:nvGrpSpPr>
            <p:cNvPr id="60" name="组合 59"/>
            <p:cNvGrpSpPr/>
            <p:nvPr/>
          </p:nvGrpSpPr>
          <p:grpSpPr>
            <a:xfrm>
              <a:off x="4285134" y="1796573"/>
              <a:ext cx="4282286" cy="3859322"/>
              <a:chOff x="4658514" y="1796573"/>
              <a:chExt cx="4282286" cy="3859322"/>
            </a:xfrm>
          </p:grpSpPr>
          <p:sp>
            <p:nvSpPr>
              <p:cNvPr id="62" name="矩形 61"/>
              <p:cNvSpPr/>
              <p:nvPr/>
            </p:nvSpPr>
            <p:spPr>
              <a:xfrm>
                <a:off x="4658514" y="1796573"/>
                <a:ext cx="4282286" cy="3859322"/>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pic>
            <p:nvPicPr>
              <p:cNvPr id="63" name="图片 62"/>
              <p:cNvPicPr>
                <a:picLocks noChangeAspect="1"/>
              </p:cNvPicPr>
              <p:nvPr/>
            </p:nvPicPr>
            <p:blipFill>
              <a:blip r:embed="rId12"/>
              <a:stretch>
                <a:fillRect/>
              </a:stretch>
            </p:blipFill>
            <p:spPr>
              <a:xfrm>
                <a:off x="4709160" y="1907132"/>
                <a:ext cx="4175760" cy="3677410"/>
              </a:xfrm>
              <a:prstGeom prst="rect">
                <a:avLst/>
              </a:prstGeom>
            </p:spPr>
          </p:pic>
        </p:grpSp>
        <p:sp>
          <p:nvSpPr>
            <p:cNvPr id="61" name="文本框 60"/>
            <p:cNvSpPr txBox="1"/>
            <p:nvPr/>
          </p:nvSpPr>
          <p:spPr>
            <a:xfrm>
              <a:off x="2753405" y="5655895"/>
              <a:ext cx="3063457" cy="415498"/>
            </a:xfrm>
            <a:prstGeom prst="rect">
              <a:avLst/>
            </a:prstGeom>
            <a:noFill/>
          </p:spPr>
          <p:txBody>
            <a:bodyPr wrap="square" rtlCol="0">
              <a:spAutoFit/>
            </a:bodyPr>
            <a:lstStyle/>
            <a:p>
              <a:pPr algn="ctr"/>
              <a:r>
                <a:rPr lang="zh-CN" altLang="en-US" sz="2100" kern="0" dirty="0" smtClean="0">
                  <a:latin typeface="Cambria" panose="02040503050406030204" pitchFamily="18" charset="0"/>
                  <a:ea typeface="华文新魏" panose="02010800040101010101" pitchFamily="2" charset="-122"/>
                </a:rPr>
                <a:t>物理约束</a:t>
              </a:r>
              <a:endParaRPr lang="zh-CN" altLang="en-US" sz="2100" kern="0" dirty="0">
                <a:latin typeface="Cambria" panose="02040503050406030204" pitchFamily="18" charset="0"/>
                <a:ea typeface="华文新魏" panose="02010800040101010101" pitchFamily="2" charset="-122"/>
              </a:endParaRPr>
            </a:p>
          </p:txBody>
        </p:sp>
      </p:grpSp>
    </p:spTree>
    <p:extLst>
      <p:ext uri="{BB962C8B-B14F-4D97-AF65-F5344CB8AC3E}">
        <p14:creationId xmlns:p14="http://schemas.microsoft.com/office/powerpoint/2010/main" val="283178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53"/>
                                        </p:tgtEl>
                                      </p:cBhvr>
                                    </p:animEffect>
                                    <p:set>
                                      <p:cBhvr>
                                        <p:cTn id="13" dur="1" fill="hold">
                                          <p:stCondLst>
                                            <p:cond delay="499"/>
                                          </p:stCondLst>
                                        </p:cTn>
                                        <p:tgtEl>
                                          <p:spTgt spid="5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par>
                                <p:cTn id="17" presetID="53" presetClass="exit" presetSubtype="32" fill="hold" nodeType="withEffect">
                                  <p:stCondLst>
                                    <p:cond delay="0"/>
                                  </p:stCondLst>
                                  <p:childTnLst>
                                    <p:anim calcmode="lin" valueType="num">
                                      <p:cBhvr>
                                        <p:cTn id="18" dur="500"/>
                                        <p:tgtEl>
                                          <p:spTgt spid="26"/>
                                        </p:tgtEl>
                                        <p:attrNameLst>
                                          <p:attrName>ppt_w</p:attrName>
                                        </p:attrNameLst>
                                      </p:cBhvr>
                                      <p:tavLst>
                                        <p:tav tm="0">
                                          <p:val>
                                            <p:strVal val="ppt_w"/>
                                          </p:val>
                                        </p:tav>
                                        <p:tav tm="100000">
                                          <p:val>
                                            <p:fltVal val="0"/>
                                          </p:val>
                                        </p:tav>
                                      </p:tavLst>
                                    </p:anim>
                                    <p:anim calcmode="lin" valueType="num">
                                      <p:cBhvr>
                                        <p:cTn id="19" dur="500"/>
                                        <p:tgtEl>
                                          <p:spTgt spid="26"/>
                                        </p:tgtEl>
                                        <p:attrNameLst>
                                          <p:attrName>ppt_h</p:attrName>
                                        </p:attrNameLst>
                                      </p:cBhvr>
                                      <p:tavLst>
                                        <p:tav tm="0">
                                          <p:val>
                                            <p:strVal val="ppt_h"/>
                                          </p:val>
                                        </p:tav>
                                        <p:tav tm="100000">
                                          <p:val>
                                            <p:fltVal val="0"/>
                                          </p:val>
                                        </p:tav>
                                      </p:tavLst>
                                    </p:anim>
                                    <p:animEffect transition="out" filter="fad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4"/>
          <p:cNvSpPr txBox="1">
            <a:spLocks/>
          </p:cNvSpPr>
          <p:nvPr/>
        </p:nvSpPr>
        <p:spPr bwMode="auto">
          <a:xfrm>
            <a:off x="1319887" y="214540"/>
            <a:ext cx="668515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面向气候系统模式的物理参数优化方法</a:t>
            </a:r>
          </a:p>
        </p:txBody>
      </p:sp>
      <p:sp>
        <p:nvSpPr>
          <p:cNvPr id="2" name="灯片编号占位符 1"/>
          <p:cNvSpPr>
            <a:spLocks noGrp="1"/>
          </p:cNvSpPr>
          <p:nvPr>
            <p:ph type="sldNum" sz="quarter" idx="12"/>
          </p:nvPr>
        </p:nvSpPr>
        <p:spPr/>
        <p:txBody>
          <a:bodyPr/>
          <a:lstStyle/>
          <a:p>
            <a:fld id="{BFEF2762-1535-4924-9D17-ADC53619C3B8}" type="slidenum">
              <a:rPr lang="zh-CN" altLang="en-US" smtClean="0"/>
              <a:t>11</a:t>
            </a:fld>
            <a:endParaRPr lang="zh-CN" altLang="en-US"/>
          </a:p>
        </p:txBody>
      </p:sp>
      <p:grpSp>
        <p:nvGrpSpPr>
          <p:cNvPr id="12" name="组合 11"/>
          <p:cNvGrpSpPr/>
          <p:nvPr/>
        </p:nvGrpSpPr>
        <p:grpSpPr>
          <a:xfrm>
            <a:off x="0" y="6437559"/>
            <a:ext cx="9144000" cy="340928"/>
            <a:chOff x="0" y="6437559"/>
            <a:chExt cx="9144000" cy="340928"/>
          </a:xfrm>
        </p:grpSpPr>
        <p:cxnSp>
          <p:nvCxnSpPr>
            <p:cNvPr id="13" name="直接连接符 12"/>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11" name="内容占位符 2"/>
          <p:cNvSpPr txBox="1">
            <a:spLocks/>
          </p:cNvSpPr>
          <p:nvPr/>
        </p:nvSpPr>
        <p:spPr>
          <a:xfrm>
            <a:off x="4750255" y="5348718"/>
            <a:ext cx="4280660" cy="903554"/>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100" kern="0" dirty="0" smtClean="0"/>
              <a:t>用更低廉的代理回归模型代替真实问题做大量的样本估计</a:t>
            </a:r>
            <a:endParaRPr lang="en-US" altLang="zh-CN" sz="2100" kern="0" dirty="0"/>
          </a:p>
        </p:txBody>
      </p:sp>
      <p:grpSp>
        <p:nvGrpSpPr>
          <p:cNvPr id="5" name="组合 4"/>
          <p:cNvGrpSpPr/>
          <p:nvPr/>
        </p:nvGrpSpPr>
        <p:grpSpPr>
          <a:xfrm>
            <a:off x="5458344" y="1253854"/>
            <a:ext cx="2774694" cy="4108401"/>
            <a:chOff x="5291027" y="1205497"/>
            <a:chExt cx="3144113" cy="4722679"/>
          </a:xfrm>
        </p:grpSpPr>
        <p:pic>
          <p:nvPicPr>
            <p:cNvPr id="15" name="图片 14"/>
            <p:cNvPicPr>
              <a:picLocks noChangeAspect="1"/>
            </p:cNvPicPr>
            <p:nvPr/>
          </p:nvPicPr>
          <p:blipFill>
            <a:blip r:embed="rId7"/>
            <a:stretch>
              <a:fillRect/>
            </a:stretch>
          </p:blipFill>
          <p:spPr>
            <a:xfrm>
              <a:off x="5389620" y="1205497"/>
              <a:ext cx="2787165" cy="4722679"/>
            </a:xfrm>
            <a:prstGeom prst="rect">
              <a:avLst/>
            </a:prstGeom>
          </p:spPr>
        </p:pic>
        <p:sp>
          <p:nvSpPr>
            <p:cNvPr id="16" name="椭圆 15"/>
            <p:cNvSpPr/>
            <p:nvPr/>
          </p:nvSpPr>
          <p:spPr>
            <a:xfrm>
              <a:off x="5672124" y="3231586"/>
              <a:ext cx="2504661" cy="6705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291027" y="4276853"/>
              <a:ext cx="3144113" cy="719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8"/>
          <a:stretch>
            <a:fillRect/>
          </a:stretch>
        </p:blipFill>
        <p:spPr>
          <a:xfrm>
            <a:off x="720643" y="1253854"/>
            <a:ext cx="3299577" cy="2105379"/>
          </a:xfrm>
          <a:prstGeom prst="rect">
            <a:avLst/>
          </a:prstGeom>
        </p:spPr>
      </p:pic>
      <p:graphicFrame>
        <p:nvGraphicFramePr>
          <p:cNvPr id="18" name="表格 17"/>
          <p:cNvGraphicFramePr>
            <a:graphicFrameLocks noGrp="1"/>
          </p:cNvGraphicFramePr>
          <p:nvPr>
            <p:extLst>
              <p:ext uri="{D42A27DB-BD31-4B8C-83A1-F6EECF244321}">
                <p14:modId xmlns:p14="http://schemas.microsoft.com/office/powerpoint/2010/main" val="2758257158"/>
              </p:ext>
            </p:extLst>
          </p:nvPr>
        </p:nvGraphicFramePr>
        <p:xfrm>
          <a:off x="525594" y="3527058"/>
          <a:ext cx="3828232" cy="1278558"/>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209553129"/>
                    </a:ext>
                  </a:extLst>
                </a:gridCol>
                <a:gridCol w="1914116">
                  <a:extLst>
                    <a:ext uri="{9D8B030D-6E8A-4147-A177-3AD203B41FA5}">
                      <a16:colId xmlns:a16="http://schemas.microsoft.com/office/drawing/2014/main" val="2678229042"/>
                    </a:ext>
                  </a:extLst>
                </a:gridCol>
              </a:tblGrid>
              <a:tr h="422276">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单目标</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多目标</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9137196"/>
                  </a:ext>
                </a:extLst>
              </a:tr>
              <a:tr h="428141">
                <a:tc>
                  <a:txBody>
                    <a:bodyPr/>
                    <a:lstStyle/>
                    <a:p>
                      <a:pPr algn="ctr"/>
                      <a:r>
                        <a:rPr lang="en-US" altLang="zh-CN" dirty="0" smtClean="0">
                          <a:latin typeface="华文新魏" panose="02010800040101010101" pitchFamily="2" charset="-122"/>
                          <a:ea typeface="华文新魏" panose="02010800040101010101" pitchFamily="2" charset="-122"/>
                        </a:rPr>
                        <a:t>CMA-ES</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latin typeface="华文新魏" panose="02010800040101010101" pitchFamily="2" charset="-122"/>
                          <a:ea typeface="华文新魏" panose="02010800040101010101" pitchFamily="2" charset="-122"/>
                        </a:rPr>
                        <a:t>NSGAIII</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589881"/>
                  </a:ext>
                </a:extLst>
              </a:tr>
              <a:tr h="428141">
                <a:tc>
                  <a:txBody>
                    <a:bodyPr/>
                    <a:lstStyle/>
                    <a:p>
                      <a:pPr algn="ctr"/>
                      <a:r>
                        <a:rPr lang="en-US" altLang="zh-CN" dirty="0" smtClean="0">
                          <a:latin typeface="华文新魏" panose="02010800040101010101" pitchFamily="2" charset="-122"/>
                          <a:ea typeface="华文新魏" panose="02010800040101010101" pitchFamily="2" charset="-122"/>
                        </a:rPr>
                        <a:t>SCE-UA</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latin typeface="华文新魏" panose="02010800040101010101" pitchFamily="2" charset="-122"/>
                          <a:ea typeface="华文新魏" panose="02010800040101010101" pitchFamily="2" charset="-122"/>
                        </a:rPr>
                        <a:t>MOEA-D</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627650"/>
                  </a:ext>
                </a:extLst>
              </a:tr>
            </a:tbl>
          </a:graphicData>
        </a:graphic>
      </p:graphicFrame>
      <p:sp>
        <p:nvSpPr>
          <p:cNvPr id="19" name="内容占位符 2"/>
          <p:cNvSpPr txBox="1">
            <a:spLocks/>
          </p:cNvSpPr>
          <p:nvPr/>
        </p:nvSpPr>
        <p:spPr>
          <a:xfrm>
            <a:off x="124035" y="5169810"/>
            <a:ext cx="4582715" cy="903554"/>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100" kern="0" dirty="0" smtClean="0"/>
              <a:t>进化</a:t>
            </a:r>
            <a:r>
              <a:rPr lang="zh-CN" altLang="en-US" sz="2100" kern="0" dirty="0"/>
              <a:t>算法需要的迭代步数多</a:t>
            </a:r>
            <a:r>
              <a:rPr lang="zh-CN" altLang="en-US" sz="2100" kern="0" dirty="0" smtClean="0"/>
              <a:t>，在多目标中计算代价更高</a:t>
            </a:r>
            <a:endParaRPr lang="en-US" altLang="zh-CN" sz="2100" kern="0" dirty="0"/>
          </a:p>
        </p:txBody>
      </p:sp>
      <p:sp>
        <p:nvSpPr>
          <p:cNvPr id="6" name="文本框 5"/>
          <p:cNvSpPr txBox="1"/>
          <p:nvPr/>
        </p:nvSpPr>
        <p:spPr>
          <a:xfrm>
            <a:off x="6048714" y="725384"/>
            <a:ext cx="1683742" cy="369332"/>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代理模式优化</a:t>
            </a:r>
            <a:endParaRPr lang="zh-CN" altLang="en-US" dirty="0">
              <a:latin typeface="华文新魏" panose="02010800040101010101" pitchFamily="2" charset="-122"/>
              <a:ea typeface="华文新魏" panose="02010800040101010101" pitchFamily="2" charset="-122"/>
            </a:endParaRPr>
          </a:p>
        </p:txBody>
      </p:sp>
      <p:sp>
        <p:nvSpPr>
          <p:cNvPr id="20" name="文本框 19"/>
          <p:cNvSpPr txBox="1"/>
          <p:nvPr/>
        </p:nvSpPr>
        <p:spPr>
          <a:xfrm>
            <a:off x="1858087" y="756612"/>
            <a:ext cx="1369977" cy="369332"/>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进化算法</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863772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2497094556"/>
              </p:ext>
            </p:extLst>
          </p:nvPr>
        </p:nvGraphicFramePr>
        <p:xfrm>
          <a:off x="423886" y="1426762"/>
          <a:ext cx="4769981" cy="2103120"/>
        </p:xfrm>
        <a:graphic>
          <a:graphicData uri="http://schemas.openxmlformats.org/drawingml/2006/table">
            <a:tbl>
              <a:tblPr firstRow="1" bandRow="1">
                <a:tableStyleId>{5C22544A-7EE6-4342-B048-85BDC9FD1C3A}</a:tableStyleId>
              </a:tblPr>
              <a:tblGrid>
                <a:gridCol w="1884233">
                  <a:extLst>
                    <a:ext uri="{9D8B030D-6E8A-4147-A177-3AD203B41FA5}">
                      <a16:colId xmlns:a16="http://schemas.microsoft.com/office/drawing/2014/main" val="4142855574"/>
                    </a:ext>
                  </a:extLst>
                </a:gridCol>
                <a:gridCol w="2885748">
                  <a:extLst>
                    <a:ext uri="{9D8B030D-6E8A-4147-A177-3AD203B41FA5}">
                      <a16:colId xmlns:a16="http://schemas.microsoft.com/office/drawing/2014/main" val="3149452703"/>
                    </a:ext>
                  </a:extLst>
                </a:gridCol>
              </a:tblGrid>
              <a:tr h="369587">
                <a:tc>
                  <a:txBody>
                    <a:bodyPr/>
                    <a:lstStyle/>
                    <a:p>
                      <a:pPr algn="ctr"/>
                      <a:r>
                        <a:rPr lang="zh-CN" altLang="en-US" sz="2000" dirty="0" smtClean="0">
                          <a:solidFill>
                            <a:schemeClr val="tx1"/>
                          </a:solidFill>
                          <a:latin typeface="华文新魏" panose="02010800040101010101" pitchFamily="2" charset="-122"/>
                          <a:ea typeface="华文新魏" panose="02010800040101010101" pitchFamily="2" charset="-122"/>
                        </a:rPr>
                        <a:t>常用代理模式</a:t>
                      </a:r>
                      <a:endParaRPr lang="zh-CN" altLang="en-US" sz="2000"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smtClean="0">
                          <a:solidFill>
                            <a:schemeClr val="tx1"/>
                          </a:solidFill>
                          <a:latin typeface="华文新魏" panose="02010800040101010101" pitchFamily="2" charset="-122"/>
                          <a:ea typeface="华文新魏" panose="02010800040101010101" pitchFamily="2" charset="-122"/>
                        </a:rPr>
                        <a:t>原理</a:t>
                      </a:r>
                      <a:endParaRPr lang="zh-CN" altLang="en-US" sz="2000"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35899"/>
                  </a:ext>
                </a:extLst>
              </a:tr>
              <a:tr h="698548">
                <a:tc>
                  <a:txBody>
                    <a:bodyPr/>
                    <a:lstStyle/>
                    <a:p>
                      <a:pPr algn="ctr"/>
                      <a:r>
                        <a:rPr lang="en-US" altLang="zh-CN" sz="2000" b="1" dirty="0" smtClean="0">
                          <a:latin typeface="华文新魏" panose="02010800040101010101" pitchFamily="2" charset="-122"/>
                          <a:ea typeface="华文新魏" panose="02010800040101010101" pitchFamily="2" charset="-122"/>
                        </a:rPr>
                        <a:t>Kriging </a:t>
                      </a:r>
                      <a:endParaRPr lang="zh-CN" altLang="en-US" sz="20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dirty="0" smtClean="0">
                          <a:latin typeface="华文新魏" panose="02010800040101010101" pitchFamily="2" charset="-122"/>
                          <a:ea typeface="华文新魏" panose="02010800040101010101" pitchFamily="2" charset="-122"/>
                        </a:rPr>
                        <a:t>多项式和随机过程叠加的回归方法。</a:t>
                      </a:r>
                      <a:endParaRPr lang="zh-CN" altLang="en-US" sz="20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40322"/>
                  </a:ext>
                </a:extLst>
              </a:tr>
              <a:tr h="947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000" b="1" dirty="0" smtClean="0">
                        <a:latin typeface="华文新魏" panose="02010800040101010101" pitchFamily="2" charset="-122"/>
                        <a:ea typeface="华文新魏" panose="020108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华文新魏" panose="02010800040101010101" pitchFamily="2" charset="-122"/>
                          <a:ea typeface="华文新魏" panose="02010800040101010101" pitchFamily="2" charset="-122"/>
                        </a:rPr>
                        <a:t>RBF</a:t>
                      </a:r>
                      <a:endParaRPr lang="en-US" altLang="zh-CN" sz="2000" b="1" dirty="0" smtClean="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华文新魏" panose="02010800040101010101" pitchFamily="2" charset="-122"/>
                          <a:ea typeface="华文新魏" panose="02010800040101010101" pitchFamily="2" charset="-122"/>
                        </a:rPr>
                        <a:t>径向</a:t>
                      </a:r>
                      <a:r>
                        <a:rPr lang="zh-CN" altLang="en-US" sz="2000" dirty="0" smtClean="0">
                          <a:latin typeface="华文新魏" panose="02010800040101010101" pitchFamily="2" charset="-122"/>
                          <a:ea typeface="华文新魏" panose="02010800040101010101" pitchFamily="2" charset="-122"/>
                        </a:rPr>
                        <a:t>基</a:t>
                      </a:r>
                      <a:r>
                        <a:rPr lang="zh-CN" altLang="en-US" sz="2000" dirty="0" smtClean="0">
                          <a:latin typeface="华文新魏" panose="02010800040101010101" pitchFamily="2" charset="-122"/>
                          <a:ea typeface="华文新魏" panose="02010800040101010101" pitchFamily="2" charset="-122"/>
                        </a:rPr>
                        <a:t>函数是以径向函数为基函数，通过线性叠加而成</a:t>
                      </a:r>
                      <a:endParaRPr lang="zh-CN" altLang="en-US" sz="20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880063"/>
                  </a:ext>
                </a:extLst>
              </a:tr>
            </a:tbl>
          </a:graphicData>
        </a:graphic>
      </p:graphicFrame>
      <p:sp>
        <p:nvSpPr>
          <p:cNvPr id="13" name="标题 4"/>
          <p:cNvSpPr txBox="1">
            <a:spLocks/>
          </p:cNvSpPr>
          <p:nvPr/>
        </p:nvSpPr>
        <p:spPr bwMode="auto">
          <a:xfrm>
            <a:off x="1368856" y="279359"/>
            <a:ext cx="668515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面向气候系统模式的物理参数优化方法</a:t>
            </a:r>
          </a:p>
        </p:txBody>
      </p:sp>
      <p:sp>
        <p:nvSpPr>
          <p:cNvPr id="2" name="灯片编号占位符 1"/>
          <p:cNvSpPr>
            <a:spLocks noGrp="1"/>
          </p:cNvSpPr>
          <p:nvPr>
            <p:ph type="sldNum" sz="quarter" idx="12"/>
          </p:nvPr>
        </p:nvSpPr>
        <p:spPr/>
        <p:txBody>
          <a:bodyPr/>
          <a:lstStyle/>
          <a:p>
            <a:fld id="{BFEF2762-1535-4924-9D17-ADC53619C3B8}" type="slidenum">
              <a:rPr lang="zh-CN" altLang="en-US" smtClean="0"/>
              <a:t>12</a:t>
            </a:fld>
            <a:endParaRPr lang="zh-CN" altLang="en-US"/>
          </a:p>
        </p:txBody>
      </p:sp>
      <p:grpSp>
        <p:nvGrpSpPr>
          <p:cNvPr id="12" name="组合 11"/>
          <p:cNvGrpSpPr/>
          <p:nvPr/>
        </p:nvGrpSpPr>
        <p:grpSpPr>
          <a:xfrm>
            <a:off x="0" y="6437559"/>
            <a:ext cx="9144000" cy="340928"/>
            <a:chOff x="0" y="6437559"/>
            <a:chExt cx="9144000" cy="340928"/>
          </a:xfrm>
        </p:grpSpPr>
        <p:cxnSp>
          <p:nvCxnSpPr>
            <p:cNvPr id="15" name="直接连接符 14"/>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3" name="文本框 2"/>
          <p:cNvSpPr txBox="1"/>
          <p:nvPr/>
        </p:nvSpPr>
        <p:spPr>
          <a:xfrm>
            <a:off x="423886" y="3825347"/>
            <a:ext cx="4548162" cy="1495794"/>
          </a:xfrm>
          <a:prstGeom prst="rect">
            <a:avLst/>
          </a:prstGeom>
          <a:noFill/>
        </p:spPr>
        <p:txBody>
          <a:bodyPr wrap="square" rtlCol="0">
            <a:spAutoFit/>
          </a:bodyPr>
          <a:lstStyle/>
          <a:p>
            <a:pPr marL="342900" indent="-342900" fontAlgn="base">
              <a:lnSpc>
                <a:spcPct val="120000"/>
              </a:lnSpc>
              <a:spcBef>
                <a:spcPct val="0"/>
              </a:spcBef>
              <a:spcAft>
                <a:spcPct val="0"/>
              </a:spcAft>
              <a:buSzPct val="75000"/>
              <a:buBlip>
                <a:blip r:embed="rId3"/>
              </a:buBlip>
            </a:pPr>
            <a:r>
              <a:rPr lang="zh-CN" altLang="en-US" sz="2000" kern="0" dirty="0" smtClean="0">
                <a:latin typeface="Cambria" panose="02040503050406030204" pitchFamily="18" charset="0"/>
                <a:ea typeface="华文新魏" panose="02010800040101010101" pitchFamily="2" charset="-122"/>
              </a:rPr>
              <a:t>目前</a:t>
            </a:r>
            <a:r>
              <a:rPr lang="zh-CN" altLang="en-US" sz="2000" kern="0" dirty="0">
                <a:latin typeface="Cambria" panose="02040503050406030204" pitchFamily="18" charset="0"/>
                <a:ea typeface="华文新魏" panose="02010800040101010101" pitchFamily="2" charset="-122"/>
              </a:rPr>
              <a:t>常用的代理模式方法多为传统的统计回归方法，很难拟合气候系统模式复杂的结果</a:t>
            </a:r>
            <a:endParaRPr lang="en-US" altLang="zh-CN" sz="2000" kern="0" dirty="0">
              <a:latin typeface="Cambria" panose="02040503050406030204" pitchFamily="18" charset="0"/>
              <a:ea typeface="华文新魏" panose="02010800040101010101" pitchFamily="2" charset="-122"/>
            </a:endParaRPr>
          </a:p>
          <a:p>
            <a:pPr marL="342900" indent="-342900" fontAlgn="base">
              <a:lnSpc>
                <a:spcPct val="120000"/>
              </a:lnSpc>
              <a:spcBef>
                <a:spcPct val="0"/>
              </a:spcBef>
              <a:spcAft>
                <a:spcPct val="0"/>
              </a:spcAft>
              <a:buSzPct val="75000"/>
              <a:buBlip>
                <a:blip r:embed="rId3"/>
              </a:buBlip>
            </a:pPr>
            <a:endParaRPr lang="zh-CN" altLang="en-US" sz="1600" kern="0" dirty="0">
              <a:latin typeface="Cambria" panose="02040503050406030204" pitchFamily="18" charset="0"/>
              <a:ea typeface="华文新魏" panose="02010800040101010101" pitchFamily="2" charset="-122"/>
            </a:endParaRPr>
          </a:p>
        </p:txBody>
      </p:sp>
      <p:sp>
        <p:nvSpPr>
          <p:cNvPr id="19" name="矩形 18"/>
          <p:cNvSpPr/>
          <p:nvPr/>
        </p:nvSpPr>
        <p:spPr>
          <a:xfrm>
            <a:off x="1555068" y="5364962"/>
            <a:ext cx="6033864" cy="400110"/>
          </a:xfrm>
          <a:prstGeom prst="rect">
            <a:avLst/>
          </a:prstGeom>
        </p:spPr>
        <p:txBody>
          <a:bodyPr wrap="square">
            <a:spAutoFit/>
          </a:bodyPr>
          <a:lstStyle/>
          <a:p>
            <a:pPr algn="just">
              <a:buClr>
                <a:srgbClr val="0070C0"/>
              </a:buClr>
            </a:pPr>
            <a:r>
              <a:rPr lang="zh-CN" altLang="en-US" sz="2000" kern="0" dirty="0" smtClean="0">
                <a:solidFill>
                  <a:srgbClr val="FF0000"/>
                </a:solidFill>
                <a:latin typeface="Cambria" panose="02040503050406030204" pitchFamily="18" charset="0"/>
                <a:ea typeface="华文新魏" panose="02010800040101010101" pitchFamily="2" charset="-122"/>
              </a:rPr>
              <a:t>用</a:t>
            </a:r>
            <a:r>
              <a:rPr lang="en-US" altLang="zh-CN" sz="2000" kern="0" dirty="0" smtClean="0">
                <a:solidFill>
                  <a:srgbClr val="FF0000"/>
                </a:solidFill>
                <a:latin typeface="Cambria" panose="02040503050406030204" pitchFamily="18" charset="0"/>
                <a:ea typeface="华文新魏" panose="02010800040101010101" pitchFamily="2" charset="-122"/>
              </a:rPr>
              <a:t>MLP</a:t>
            </a:r>
            <a:r>
              <a:rPr lang="zh-CN" altLang="en-US" sz="2000" kern="0" dirty="0" smtClean="0">
                <a:solidFill>
                  <a:srgbClr val="FF0000"/>
                </a:solidFill>
                <a:latin typeface="Cambria" panose="02040503050406030204" pitchFamily="18" charset="0"/>
                <a:ea typeface="华文新魏" panose="02010800040101010101" pitchFamily="2" charset="-122"/>
              </a:rPr>
              <a:t>代理</a:t>
            </a:r>
            <a:r>
              <a:rPr lang="zh-CN" altLang="en-US" sz="2000" kern="0" dirty="0" smtClean="0">
                <a:solidFill>
                  <a:srgbClr val="FF0000"/>
                </a:solidFill>
                <a:latin typeface="Cambria" panose="02040503050406030204" pitchFamily="18" charset="0"/>
                <a:ea typeface="华文新魏" panose="02010800040101010101" pitchFamily="2" charset="-122"/>
              </a:rPr>
              <a:t>模式来估计物理参数对模拟性能的影响</a:t>
            </a:r>
            <a:endParaRPr lang="en-US" altLang="zh-CN" sz="2000" kern="0" dirty="0">
              <a:solidFill>
                <a:srgbClr val="FF0000"/>
              </a:solidFill>
              <a:latin typeface="Cambria" panose="02040503050406030204" pitchFamily="18" charset="0"/>
              <a:ea typeface="华文新魏" panose="02010800040101010101" pitchFamily="2" charset="-122"/>
            </a:endParaRPr>
          </a:p>
        </p:txBody>
      </p:sp>
      <p:pic>
        <p:nvPicPr>
          <p:cNvPr id="7" name="图片 6"/>
          <p:cNvPicPr>
            <a:picLocks noChangeAspect="1"/>
          </p:cNvPicPr>
          <p:nvPr/>
        </p:nvPicPr>
        <p:blipFill>
          <a:blip r:embed="rId4"/>
          <a:stretch>
            <a:fillRect/>
          </a:stretch>
        </p:blipFill>
        <p:spPr>
          <a:xfrm>
            <a:off x="5474544" y="1097294"/>
            <a:ext cx="3142859" cy="2456866"/>
          </a:xfrm>
          <a:prstGeom prst="rect">
            <a:avLst/>
          </a:prstGeom>
        </p:spPr>
      </p:pic>
      <p:sp>
        <p:nvSpPr>
          <p:cNvPr id="20" name="文本框 19"/>
          <p:cNvSpPr txBox="1"/>
          <p:nvPr/>
        </p:nvSpPr>
        <p:spPr>
          <a:xfrm>
            <a:off x="4898571" y="3825347"/>
            <a:ext cx="4212772" cy="1200329"/>
          </a:xfrm>
          <a:prstGeom prst="rect">
            <a:avLst/>
          </a:prstGeom>
          <a:noFill/>
        </p:spPr>
        <p:txBody>
          <a:bodyPr wrap="square" rtlCol="0">
            <a:spAutoFit/>
          </a:bodyPr>
          <a:lstStyle/>
          <a:p>
            <a:pPr marL="342900" indent="-342900" fontAlgn="base">
              <a:lnSpc>
                <a:spcPct val="120000"/>
              </a:lnSpc>
              <a:spcBef>
                <a:spcPct val="0"/>
              </a:spcBef>
              <a:spcAft>
                <a:spcPct val="0"/>
              </a:spcAft>
              <a:buSzPct val="75000"/>
              <a:buBlip>
                <a:blip r:embed="rId3"/>
              </a:buBlip>
            </a:pPr>
            <a:r>
              <a:rPr lang="en-US" altLang="zh-CN" sz="2000" kern="0" dirty="0" smtClean="0">
                <a:latin typeface="Cambria" panose="02040503050406030204" pitchFamily="18" charset="0"/>
                <a:ea typeface="华文新魏" panose="02010800040101010101" pitchFamily="2" charset="-122"/>
              </a:rPr>
              <a:t>MLP</a:t>
            </a:r>
            <a:r>
              <a:rPr lang="zh-CN" altLang="en-US" sz="2000" kern="0" dirty="0" smtClean="0">
                <a:latin typeface="Cambria" panose="02040503050406030204" pitchFamily="18" charset="0"/>
                <a:ea typeface="华文新魏" panose="02010800040101010101" pitchFamily="2" charset="-122"/>
              </a:rPr>
              <a:t>在</a:t>
            </a:r>
            <a:r>
              <a:rPr lang="zh-CN" altLang="en-US" sz="2000" kern="0" dirty="0">
                <a:latin typeface="Cambria" panose="02040503050406030204" pitchFamily="18" charset="0"/>
                <a:ea typeface="华文新魏" panose="02010800040101010101" pitchFamily="2" charset="-122"/>
              </a:rPr>
              <a:t>非线性回归上十分受欢迎，且相对于传统的机器学习算法而言，它具有更高的拟合精度</a:t>
            </a:r>
          </a:p>
        </p:txBody>
      </p:sp>
    </p:spTree>
    <p:extLst>
      <p:ext uri="{BB962C8B-B14F-4D97-AF65-F5344CB8AC3E}">
        <p14:creationId xmlns:p14="http://schemas.microsoft.com/office/powerpoint/2010/main" val="500661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81161" y="1329739"/>
            <a:ext cx="2498047" cy="4200711"/>
            <a:chOff x="3951775" y="1713120"/>
            <a:chExt cx="3350810" cy="4496416"/>
          </a:xfrm>
        </p:grpSpPr>
        <p:sp>
          <p:nvSpPr>
            <p:cNvPr id="5" name="矩形 4"/>
            <p:cNvSpPr/>
            <p:nvPr/>
          </p:nvSpPr>
          <p:spPr>
            <a:xfrm>
              <a:off x="3963035" y="1713120"/>
              <a:ext cx="3339550"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获取当前最优采样点</a:t>
              </a:r>
            </a:p>
          </p:txBody>
        </p:sp>
        <p:sp>
          <p:nvSpPr>
            <p:cNvPr id="11" name="矩形 10"/>
            <p:cNvSpPr/>
            <p:nvPr/>
          </p:nvSpPr>
          <p:spPr>
            <a:xfrm>
              <a:off x="3951775" y="2668396"/>
              <a:ext cx="1663148"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在最优点附近采样</a:t>
              </a:r>
            </a:p>
          </p:txBody>
        </p:sp>
        <p:sp>
          <p:nvSpPr>
            <p:cNvPr id="12" name="矩形 11"/>
            <p:cNvSpPr/>
            <p:nvPr/>
          </p:nvSpPr>
          <p:spPr>
            <a:xfrm>
              <a:off x="5718294" y="2668395"/>
              <a:ext cx="1566406"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在全参数空间采样</a:t>
              </a:r>
            </a:p>
          </p:txBody>
        </p:sp>
        <p:sp>
          <p:nvSpPr>
            <p:cNvPr id="13" name="矩形 12"/>
            <p:cNvSpPr/>
            <p:nvPr/>
          </p:nvSpPr>
          <p:spPr>
            <a:xfrm>
              <a:off x="3963034" y="3607223"/>
              <a:ext cx="3321665"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用代理模式估计</a:t>
              </a:r>
              <a:endParaRPr lang="en-US" altLang="zh-CN" dirty="0">
                <a:solidFill>
                  <a:schemeClr val="tx1"/>
                </a:solidFill>
                <a:latin typeface="华文新魏" panose="02010800040101010101" pitchFamily="2" charset="-122"/>
                <a:ea typeface="华文新魏" panose="02010800040101010101" pitchFamily="2" charset="-122"/>
              </a:endParaRPr>
            </a:p>
            <a:p>
              <a:pPr algn="ctr"/>
              <a:r>
                <a:rPr lang="zh-CN" altLang="en-US" dirty="0">
                  <a:solidFill>
                    <a:schemeClr val="tx1"/>
                  </a:solidFill>
                  <a:latin typeface="华文新魏" panose="02010800040101010101" pitchFamily="2" charset="-122"/>
                  <a:ea typeface="华文新魏" panose="02010800040101010101" pitchFamily="2" charset="-122"/>
                </a:rPr>
                <a:t>候选采样点</a:t>
              </a:r>
            </a:p>
          </p:txBody>
        </p:sp>
        <p:sp>
          <p:nvSpPr>
            <p:cNvPr id="14" name="矩形 13"/>
            <p:cNvSpPr/>
            <p:nvPr/>
          </p:nvSpPr>
          <p:spPr>
            <a:xfrm>
              <a:off x="3951775" y="4578946"/>
              <a:ext cx="3321664"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用离当前已有采样点</a:t>
              </a:r>
              <a:endParaRPr lang="en-US" altLang="zh-CN" dirty="0">
                <a:solidFill>
                  <a:schemeClr val="tx1"/>
                </a:solidFill>
                <a:latin typeface="华文新魏" panose="02010800040101010101" pitchFamily="2" charset="-122"/>
                <a:ea typeface="华文新魏" panose="02010800040101010101" pitchFamily="2" charset="-122"/>
              </a:endParaRPr>
            </a:p>
            <a:p>
              <a:pPr algn="ctr"/>
              <a:r>
                <a:rPr lang="zh-CN" altLang="en-US" dirty="0">
                  <a:solidFill>
                    <a:schemeClr val="tx1"/>
                  </a:solidFill>
                  <a:latin typeface="华文新魏" panose="02010800040101010101" pitchFamily="2" charset="-122"/>
                  <a:ea typeface="华文新魏" panose="02010800040101010101" pitchFamily="2" charset="-122"/>
                </a:rPr>
                <a:t>距离估计采样点</a:t>
              </a:r>
            </a:p>
          </p:txBody>
        </p:sp>
        <p:sp>
          <p:nvSpPr>
            <p:cNvPr id="15" name="矩形 14"/>
            <p:cNvSpPr/>
            <p:nvPr/>
          </p:nvSpPr>
          <p:spPr>
            <a:xfrm>
              <a:off x="3980920" y="5517773"/>
              <a:ext cx="3321665"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结合上述两种评价策略生成最优采样点</a:t>
              </a:r>
            </a:p>
          </p:txBody>
        </p:sp>
      </p:grpSp>
      <p:sp>
        <p:nvSpPr>
          <p:cNvPr id="35" name="标题 4"/>
          <p:cNvSpPr txBox="1">
            <a:spLocks/>
          </p:cNvSpPr>
          <p:nvPr/>
        </p:nvSpPr>
        <p:spPr bwMode="auto">
          <a:xfrm>
            <a:off x="1349479" y="224032"/>
            <a:ext cx="668515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面向气候系统模式的物理参数优化方法</a:t>
            </a:r>
          </a:p>
        </p:txBody>
      </p:sp>
      <p:sp>
        <p:nvSpPr>
          <p:cNvPr id="22" name="内容占位符 2"/>
          <p:cNvSpPr txBox="1">
            <a:spLocks/>
          </p:cNvSpPr>
          <p:nvPr/>
        </p:nvSpPr>
        <p:spPr>
          <a:xfrm>
            <a:off x="3112548" y="825930"/>
            <a:ext cx="6831378" cy="903554"/>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100" kern="0" dirty="0" smtClean="0"/>
              <a:t>如何处理多目标问题</a:t>
            </a:r>
            <a:endParaRPr lang="zh-CN" altLang="en-US" sz="2100" kern="0" dirty="0"/>
          </a:p>
        </p:txBody>
      </p:sp>
      <p:sp>
        <p:nvSpPr>
          <p:cNvPr id="8" name="灯片编号占位符 7"/>
          <p:cNvSpPr>
            <a:spLocks noGrp="1"/>
          </p:cNvSpPr>
          <p:nvPr>
            <p:ph type="sldNum" sz="quarter" idx="12"/>
          </p:nvPr>
        </p:nvSpPr>
        <p:spPr/>
        <p:txBody>
          <a:bodyPr/>
          <a:lstStyle/>
          <a:p>
            <a:fld id="{BFEF2762-1535-4924-9D17-ADC53619C3B8}" type="slidenum">
              <a:rPr lang="zh-CN" altLang="en-US" smtClean="0"/>
              <a:t>13</a:t>
            </a:fld>
            <a:endParaRPr lang="zh-CN" altLang="en-US"/>
          </a:p>
        </p:txBody>
      </p:sp>
      <p:grpSp>
        <p:nvGrpSpPr>
          <p:cNvPr id="36" name="组合 35"/>
          <p:cNvGrpSpPr/>
          <p:nvPr/>
        </p:nvGrpSpPr>
        <p:grpSpPr>
          <a:xfrm>
            <a:off x="0" y="6437559"/>
            <a:ext cx="9144000" cy="340928"/>
            <a:chOff x="0" y="6437559"/>
            <a:chExt cx="9144000" cy="340928"/>
          </a:xfrm>
        </p:grpSpPr>
        <p:cxnSp>
          <p:nvCxnSpPr>
            <p:cNvPr id="37" name="直接连接符 36"/>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grpSp>
        <p:nvGrpSpPr>
          <p:cNvPr id="20" name="组合 19"/>
          <p:cNvGrpSpPr/>
          <p:nvPr/>
        </p:nvGrpSpPr>
        <p:grpSpPr>
          <a:xfrm>
            <a:off x="3185211" y="1277707"/>
            <a:ext cx="4849420" cy="4918628"/>
            <a:chOff x="3185211" y="1277707"/>
            <a:chExt cx="4849420" cy="4918628"/>
          </a:xfrm>
        </p:grpSpPr>
        <p:sp>
          <p:nvSpPr>
            <p:cNvPr id="3" name="文本框 2"/>
            <p:cNvSpPr txBox="1"/>
            <p:nvPr/>
          </p:nvSpPr>
          <p:spPr>
            <a:xfrm>
              <a:off x="3312053" y="1277707"/>
              <a:ext cx="4722578" cy="369332"/>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结合进化算法中的非支配解排序思想</a:t>
              </a:r>
              <a:endParaRPr lang="zh-CN" altLang="en-US" dirty="0">
                <a:latin typeface="华文新魏" panose="02010800040101010101" pitchFamily="2" charset="-122"/>
                <a:ea typeface="华文新魏" panose="02010800040101010101" pitchFamily="2" charset="-122"/>
              </a:endParaRPr>
            </a:p>
          </p:txBody>
        </p:sp>
        <p:sp>
          <p:nvSpPr>
            <p:cNvPr id="39" name="矩形 38"/>
            <p:cNvSpPr/>
            <p:nvPr/>
          </p:nvSpPr>
          <p:spPr>
            <a:xfrm>
              <a:off x="3185211" y="2126027"/>
              <a:ext cx="4625126" cy="8217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smtClean="0">
                  <a:solidFill>
                    <a:schemeClr val="tx1"/>
                  </a:solidFill>
                  <a:latin typeface="华文新魏" panose="02010800040101010101" pitchFamily="2" charset="-122"/>
                  <a:ea typeface="华文新魏" panose="02010800040101010101" pitchFamily="2" charset="-122"/>
                </a:rPr>
                <a:t>在整个解集中只有多个目标情况都好才能被定义为非支配解</a:t>
              </a:r>
              <a:endParaRPr lang="zh-CN" altLang="en-US" sz="2000" dirty="0">
                <a:solidFill>
                  <a:schemeClr val="tx1"/>
                </a:solidFill>
                <a:latin typeface="华文新魏" panose="02010800040101010101" pitchFamily="2" charset="-122"/>
                <a:ea typeface="华文新魏" panose="02010800040101010101" pitchFamily="2" charset="-122"/>
              </a:endParaRPr>
            </a:p>
          </p:txBody>
        </p:sp>
        <p:pic>
          <p:nvPicPr>
            <p:cNvPr id="17" name="图片 16"/>
            <p:cNvPicPr>
              <a:picLocks noChangeAspect="1"/>
            </p:cNvPicPr>
            <p:nvPr/>
          </p:nvPicPr>
          <p:blipFill>
            <a:blip r:embed="rId7"/>
            <a:stretch>
              <a:fillRect/>
            </a:stretch>
          </p:blipFill>
          <p:spPr>
            <a:xfrm>
              <a:off x="3185211" y="3618489"/>
              <a:ext cx="2932171" cy="2577846"/>
            </a:xfrm>
            <a:prstGeom prst="rect">
              <a:avLst/>
            </a:prstGeom>
          </p:spPr>
        </p:pic>
      </p:grpSp>
      <p:sp>
        <p:nvSpPr>
          <p:cNvPr id="21" name="矩形 20"/>
          <p:cNvSpPr/>
          <p:nvPr/>
        </p:nvSpPr>
        <p:spPr>
          <a:xfrm>
            <a:off x="3010810" y="1329739"/>
            <a:ext cx="2071999" cy="663491"/>
          </a:xfrm>
          <a:prstGeom prst="rect">
            <a:avLst/>
          </a:prstGeom>
          <a:solidFill>
            <a:schemeClr val="accent4">
              <a:lumMod val="60000"/>
              <a:lumOff val="4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华文新魏" panose="02010800040101010101" pitchFamily="2" charset="-122"/>
                <a:ea typeface="华文新魏" panose="02010800040101010101" pitchFamily="2" charset="-122"/>
              </a:rPr>
              <a:t>(1</a:t>
            </a:r>
            <a:r>
              <a:rPr lang="en-US" altLang="zh-CN" sz="2000" dirty="0" smtClean="0">
                <a:solidFill>
                  <a:schemeClr val="tx1"/>
                </a:solidFill>
                <a:latin typeface="华文新魏" panose="02010800040101010101" pitchFamily="2" charset="-122"/>
                <a:ea typeface="华文新魏" panose="02010800040101010101" pitchFamily="2" charset="-122"/>
              </a:rPr>
              <a:t>)</a:t>
            </a:r>
            <a:r>
              <a:rPr lang="zh-CN" altLang="en-US" sz="2000" dirty="0">
                <a:solidFill>
                  <a:schemeClr val="tx1"/>
                </a:solidFill>
                <a:latin typeface="华文新魏" panose="02010800040101010101" pitchFamily="2" charset="-122"/>
                <a:ea typeface="华文新魏" panose="02010800040101010101" pitchFamily="2" charset="-122"/>
              </a:rPr>
              <a:t>非</a:t>
            </a:r>
            <a:r>
              <a:rPr lang="zh-CN" altLang="en-US" sz="2000" dirty="0" smtClean="0">
                <a:solidFill>
                  <a:schemeClr val="tx1"/>
                </a:solidFill>
                <a:latin typeface="华文新魏" panose="02010800040101010101" pitchFamily="2" charset="-122"/>
                <a:ea typeface="华文新魏" panose="02010800040101010101" pitchFamily="2" charset="-122"/>
              </a:rPr>
              <a:t>支配解中</a:t>
            </a:r>
            <a:r>
              <a:rPr lang="zh-CN" altLang="en-US" sz="2000" dirty="0">
                <a:solidFill>
                  <a:schemeClr val="tx1"/>
                </a:solidFill>
                <a:latin typeface="华文新魏" panose="02010800040101010101" pitchFamily="2" charset="-122"/>
                <a:ea typeface="华文新魏" panose="02010800040101010101" pitchFamily="2" charset="-122"/>
              </a:rPr>
              <a:t>最优采样点的选择</a:t>
            </a:r>
          </a:p>
        </p:txBody>
      </p:sp>
      <p:sp>
        <p:nvSpPr>
          <p:cNvPr id="24" name="矩形 23"/>
          <p:cNvSpPr/>
          <p:nvPr/>
        </p:nvSpPr>
        <p:spPr>
          <a:xfrm>
            <a:off x="3009611" y="3098937"/>
            <a:ext cx="2102094" cy="633141"/>
          </a:xfrm>
          <a:prstGeom prst="rect">
            <a:avLst/>
          </a:prstGeom>
          <a:solidFill>
            <a:schemeClr val="accent4">
              <a:lumMod val="60000"/>
              <a:lumOff val="4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华文新魏" panose="02010800040101010101" pitchFamily="2" charset="-122"/>
                <a:ea typeface="华文新魏" panose="02010800040101010101" pitchFamily="2" charset="-122"/>
              </a:rPr>
              <a:t>(2)</a:t>
            </a:r>
            <a:r>
              <a:rPr lang="zh-CN" altLang="en-US" sz="2000" dirty="0">
                <a:solidFill>
                  <a:schemeClr val="tx1"/>
                </a:solidFill>
                <a:latin typeface="华文新魏" panose="02010800040101010101" pitchFamily="2" charset="-122"/>
                <a:ea typeface="华文新魏" panose="02010800040101010101" pitchFamily="2" charset="-122"/>
              </a:rPr>
              <a:t>代理</a:t>
            </a:r>
            <a:r>
              <a:rPr lang="zh-CN" altLang="en-US" sz="2000" dirty="0" smtClean="0">
                <a:solidFill>
                  <a:schemeClr val="tx1"/>
                </a:solidFill>
                <a:latin typeface="华文新魏" panose="02010800040101010101" pitchFamily="2" charset="-122"/>
                <a:ea typeface="华文新魏" panose="02010800040101010101" pitchFamily="2" charset="-122"/>
              </a:rPr>
              <a:t>模式多个目标的综合</a:t>
            </a:r>
            <a:endParaRPr lang="zh-CN" altLang="en-US" sz="2000" dirty="0">
              <a:solidFill>
                <a:schemeClr val="tx1"/>
              </a:solidFill>
              <a:latin typeface="华文新魏" panose="02010800040101010101" pitchFamily="2" charset="-122"/>
              <a:ea typeface="华文新魏" panose="02010800040101010101" pitchFamily="2" charset="-122"/>
            </a:endParaRPr>
          </a:p>
        </p:txBody>
      </p:sp>
      <p:sp>
        <p:nvSpPr>
          <p:cNvPr id="2" name="文本框 1"/>
          <p:cNvSpPr txBox="1"/>
          <p:nvPr/>
        </p:nvSpPr>
        <p:spPr>
          <a:xfrm>
            <a:off x="299128" y="760035"/>
            <a:ext cx="3533962" cy="400110"/>
          </a:xfrm>
          <a:prstGeom prst="rect">
            <a:avLst/>
          </a:prstGeom>
          <a:noFill/>
        </p:spPr>
        <p:txBody>
          <a:bodyPr wrap="square" rtlCol="0">
            <a:spAutoFit/>
          </a:bodyPr>
          <a:lstStyle/>
          <a:p>
            <a:r>
              <a:rPr lang="zh-CN" altLang="en-US" sz="2000" dirty="0" smtClean="0">
                <a:latin typeface="华文新魏" panose="02010800040101010101" pitchFamily="2" charset="-122"/>
                <a:ea typeface="华文新魏" panose="02010800040101010101" pitchFamily="2" charset="-122"/>
              </a:rPr>
              <a:t>如何估计最优未知采样点</a:t>
            </a:r>
            <a:endParaRPr lang="zh-CN" altLang="en-US" sz="20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93569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1"/>
                                        </p:tgtEl>
                                      </p:cBhvr>
                                    </p:animEffect>
                                    <p:set>
                                      <p:cBhvr>
                                        <p:cTn id="26" dur="1" fill="hold">
                                          <p:stCondLst>
                                            <p:cond delay="499"/>
                                          </p:stCondLst>
                                        </p:cTn>
                                        <p:tgtEl>
                                          <p:spTgt spid="21"/>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1" grpId="0" animBg="1"/>
      <p:bldP spid="21" grpId="1" animBg="1"/>
      <p:bldP spid="24" grpId="0" animBg="1"/>
      <p:bldP spid="2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81161" y="1329739"/>
            <a:ext cx="2498047" cy="4200711"/>
            <a:chOff x="3951775" y="1713120"/>
            <a:chExt cx="3350810" cy="4496416"/>
          </a:xfrm>
        </p:grpSpPr>
        <p:sp>
          <p:nvSpPr>
            <p:cNvPr id="5" name="矩形 4"/>
            <p:cNvSpPr/>
            <p:nvPr/>
          </p:nvSpPr>
          <p:spPr>
            <a:xfrm>
              <a:off x="3963035" y="1713120"/>
              <a:ext cx="3339550"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获取当前最优采样点</a:t>
              </a:r>
            </a:p>
          </p:txBody>
        </p:sp>
        <p:sp>
          <p:nvSpPr>
            <p:cNvPr id="11" name="矩形 10"/>
            <p:cNvSpPr/>
            <p:nvPr/>
          </p:nvSpPr>
          <p:spPr>
            <a:xfrm>
              <a:off x="3951775" y="2668396"/>
              <a:ext cx="1663148"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在最优点附近采样</a:t>
              </a:r>
            </a:p>
          </p:txBody>
        </p:sp>
        <p:sp>
          <p:nvSpPr>
            <p:cNvPr id="12" name="矩形 11"/>
            <p:cNvSpPr/>
            <p:nvPr/>
          </p:nvSpPr>
          <p:spPr>
            <a:xfrm>
              <a:off x="5718294" y="2668395"/>
              <a:ext cx="1566406"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在全参数空间采样</a:t>
              </a:r>
            </a:p>
          </p:txBody>
        </p:sp>
        <p:sp>
          <p:nvSpPr>
            <p:cNvPr id="13" name="矩形 12"/>
            <p:cNvSpPr/>
            <p:nvPr/>
          </p:nvSpPr>
          <p:spPr>
            <a:xfrm>
              <a:off x="3963034" y="3607223"/>
              <a:ext cx="3321665"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用代理模式估计</a:t>
              </a:r>
              <a:endParaRPr lang="en-US" altLang="zh-CN" dirty="0">
                <a:solidFill>
                  <a:schemeClr val="tx1"/>
                </a:solidFill>
                <a:latin typeface="华文新魏" panose="02010800040101010101" pitchFamily="2" charset="-122"/>
                <a:ea typeface="华文新魏" panose="02010800040101010101" pitchFamily="2" charset="-122"/>
              </a:endParaRPr>
            </a:p>
            <a:p>
              <a:pPr algn="ctr"/>
              <a:r>
                <a:rPr lang="zh-CN" altLang="en-US" dirty="0">
                  <a:solidFill>
                    <a:schemeClr val="tx1"/>
                  </a:solidFill>
                  <a:latin typeface="华文新魏" panose="02010800040101010101" pitchFamily="2" charset="-122"/>
                  <a:ea typeface="华文新魏" panose="02010800040101010101" pitchFamily="2" charset="-122"/>
                </a:rPr>
                <a:t>候选采样点</a:t>
              </a:r>
            </a:p>
          </p:txBody>
        </p:sp>
        <p:sp>
          <p:nvSpPr>
            <p:cNvPr id="14" name="矩形 13"/>
            <p:cNvSpPr/>
            <p:nvPr/>
          </p:nvSpPr>
          <p:spPr>
            <a:xfrm>
              <a:off x="3951775" y="4578946"/>
              <a:ext cx="3321664"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用离当前已有采样点</a:t>
              </a:r>
              <a:endParaRPr lang="en-US" altLang="zh-CN" dirty="0">
                <a:solidFill>
                  <a:schemeClr val="tx1"/>
                </a:solidFill>
                <a:latin typeface="华文新魏" panose="02010800040101010101" pitchFamily="2" charset="-122"/>
                <a:ea typeface="华文新魏" panose="02010800040101010101" pitchFamily="2" charset="-122"/>
              </a:endParaRPr>
            </a:p>
            <a:p>
              <a:pPr algn="ctr"/>
              <a:r>
                <a:rPr lang="zh-CN" altLang="en-US" dirty="0">
                  <a:solidFill>
                    <a:schemeClr val="tx1"/>
                  </a:solidFill>
                  <a:latin typeface="华文新魏" panose="02010800040101010101" pitchFamily="2" charset="-122"/>
                  <a:ea typeface="华文新魏" panose="02010800040101010101" pitchFamily="2" charset="-122"/>
                </a:rPr>
                <a:t>距离</a:t>
              </a:r>
              <a:r>
                <a:rPr lang="zh-CN" altLang="en-US" dirty="0" smtClean="0">
                  <a:solidFill>
                    <a:schemeClr val="tx1"/>
                  </a:solidFill>
                  <a:latin typeface="华文新魏" panose="02010800040101010101" pitchFamily="2" charset="-122"/>
                  <a:ea typeface="华文新魏" panose="02010800040101010101" pitchFamily="2" charset="-122"/>
                </a:rPr>
                <a:t>估计候选采样点</a:t>
              </a:r>
              <a:endParaRPr lang="zh-CN" altLang="en-US" dirty="0">
                <a:solidFill>
                  <a:schemeClr val="tx1"/>
                </a:solidFill>
                <a:latin typeface="华文新魏" panose="02010800040101010101" pitchFamily="2" charset="-122"/>
                <a:ea typeface="华文新魏" panose="02010800040101010101" pitchFamily="2" charset="-122"/>
              </a:endParaRPr>
            </a:p>
          </p:txBody>
        </p:sp>
        <p:sp>
          <p:nvSpPr>
            <p:cNvPr id="15" name="矩形 14"/>
            <p:cNvSpPr/>
            <p:nvPr/>
          </p:nvSpPr>
          <p:spPr>
            <a:xfrm>
              <a:off x="3980920" y="5517773"/>
              <a:ext cx="3321665" cy="6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新魏" panose="02010800040101010101" pitchFamily="2" charset="-122"/>
                  <a:ea typeface="华文新魏" panose="02010800040101010101" pitchFamily="2" charset="-122"/>
                </a:rPr>
                <a:t>结合上述两种评价策略生成最优采样点</a:t>
              </a:r>
            </a:p>
          </p:txBody>
        </p:sp>
      </p:grpSp>
      <p:sp>
        <p:nvSpPr>
          <p:cNvPr id="35" name="标题 4"/>
          <p:cNvSpPr txBox="1">
            <a:spLocks/>
          </p:cNvSpPr>
          <p:nvPr/>
        </p:nvSpPr>
        <p:spPr bwMode="auto">
          <a:xfrm>
            <a:off x="1352254" y="220647"/>
            <a:ext cx="668515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面向气候系统模式的物理参数优化方法</a:t>
            </a:r>
          </a:p>
        </p:txBody>
      </p:sp>
      <p:sp>
        <p:nvSpPr>
          <p:cNvPr id="22" name="内容占位符 2"/>
          <p:cNvSpPr txBox="1">
            <a:spLocks/>
          </p:cNvSpPr>
          <p:nvPr/>
        </p:nvSpPr>
        <p:spPr>
          <a:xfrm>
            <a:off x="3112548" y="825930"/>
            <a:ext cx="6831378" cy="903554"/>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100" kern="0" dirty="0" smtClean="0"/>
              <a:t>如何处理有约束问题</a:t>
            </a:r>
            <a:endParaRPr lang="zh-CN" altLang="en-US" sz="2100" kern="0" dirty="0"/>
          </a:p>
        </p:txBody>
      </p:sp>
      <p:sp>
        <p:nvSpPr>
          <p:cNvPr id="8" name="灯片编号占位符 7"/>
          <p:cNvSpPr>
            <a:spLocks noGrp="1"/>
          </p:cNvSpPr>
          <p:nvPr>
            <p:ph type="sldNum" sz="quarter" idx="12"/>
          </p:nvPr>
        </p:nvSpPr>
        <p:spPr/>
        <p:txBody>
          <a:bodyPr/>
          <a:lstStyle/>
          <a:p>
            <a:fld id="{BFEF2762-1535-4924-9D17-ADC53619C3B8}" type="slidenum">
              <a:rPr lang="zh-CN" altLang="en-US" smtClean="0"/>
              <a:t>14</a:t>
            </a:fld>
            <a:endParaRPr lang="zh-CN" altLang="en-US"/>
          </a:p>
        </p:txBody>
      </p:sp>
      <p:grpSp>
        <p:nvGrpSpPr>
          <p:cNvPr id="36" name="组合 35"/>
          <p:cNvGrpSpPr/>
          <p:nvPr/>
        </p:nvGrpSpPr>
        <p:grpSpPr>
          <a:xfrm>
            <a:off x="0" y="6437559"/>
            <a:ext cx="9144000" cy="340928"/>
            <a:chOff x="0" y="6437559"/>
            <a:chExt cx="9144000" cy="340928"/>
          </a:xfrm>
        </p:grpSpPr>
        <p:cxnSp>
          <p:nvCxnSpPr>
            <p:cNvPr id="37" name="直接连接符 36"/>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23" name="矩形 22"/>
          <p:cNvSpPr/>
          <p:nvPr/>
        </p:nvSpPr>
        <p:spPr>
          <a:xfrm>
            <a:off x="3216822" y="1560032"/>
            <a:ext cx="2428641" cy="7083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华文新魏" panose="02010800040101010101" pitchFamily="2" charset="-122"/>
                <a:ea typeface="华文新魏" panose="02010800040101010101" pitchFamily="2" charset="-122"/>
              </a:rPr>
              <a:t>1.</a:t>
            </a:r>
            <a:r>
              <a:rPr lang="zh-CN" altLang="en-US" sz="2000" dirty="0" smtClean="0">
                <a:solidFill>
                  <a:schemeClr val="tx1"/>
                </a:solidFill>
                <a:latin typeface="华文新魏" panose="02010800040101010101" pitchFamily="2" charset="-122"/>
                <a:ea typeface="华文新魏" panose="02010800040101010101" pitchFamily="2" charset="-122"/>
              </a:rPr>
              <a:t>罚函数法</a:t>
            </a:r>
            <a:endParaRPr lang="en-US" altLang="zh-CN" sz="2000" dirty="0" smtClean="0">
              <a:solidFill>
                <a:schemeClr val="tx1"/>
              </a:solidFill>
              <a:latin typeface="华文新魏" panose="02010800040101010101" pitchFamily="2" charset="-122"/>
              <a:ea typeface="华文新魏" panose="02010800040101010101" pitchFamily="2" charset="-122"/>
            </a:endParaRPr>
          </a:p>
        </p:txBody>
      </p:sp>
      <p:sp>
        <p:nvSpPr>
          <p:cNvPr id="25" name="矩形 24"/>
          <p:cNvSpPr/>
          <p:nvPr/>
        </p:nvSpPr>
        <p:spPr>
          <a:xfrm>
            <a:off x="5898661" y="1560033"/>
            <a:ext cx="2371043" cy="708391"/>
          </a:xfrm>
          <a:prstGeom prst="rect">
            <a:avLst/>
          </a:prstGeom>
          <a:solidFill>
            <a:srgbClr val="E6D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华文新魏" panose="02010800040101010101" pitchFamily="2" charset="-122"/>
                <a:ea typeface="华文新魏" panose="02010800040101010101" pitchFamily="2" charset="-122"/>
              </a:rPr>
              <a:t>2.</a:t>
            </a:r>
            <a:r>
              <a:rPr lang="zh-CN" altLang="en-US" sz="2000" dirty="0" smtClean="0">
                <a:solidFill>
                  <a:schemeClr val="tx1"/>
                </a:solidFill>
                <a:latin typeface="华文新魏" panose="02010800040101010101" pitchFamily="2" charset="-122"/>
                <a:ea typeface="华文新魏" panose="02010800040101010101" pitchFamily="2" charset="-122"/>
              </a:rPr>
              <a:t>将约束转化</a:t>
            </a:r>
            <a:endParaRPr lang="en-US" altLang="zh-CN" sz="2000" dirty="0" smtClean="0">
              <a:solidFill>
                <a:schemeClr val="tx1"/>
              </a:solidFill>
              <a:latin typeface="华文新魏" panose="02010800040101010101" pitchFamily="2" charset="-122"/>
              <a:ea typeface="华文新魏" panose="02010800040101010101" pitchFamily="2" charset="-122"/>
            </a:endParaRPr>
          </a:p>
          <a:p>
            <a:pPr algn="ctr"/>
            <a:r>
              <a:rPr lang="zh-CN" altLang="en-US" sz="2000" dirty="0" smtClean="0">
                <a:solidFill>
                  <a:schemeClr val="tx1"/>
                </a:solidFill>
                <a:latin typeface="华文新魏" panose="02010800040101010101" pitchFamily="2" charset="-122"/>
                <a:ea typeface="华文新魏" panose="02010800040101010101" pitchFamily="2" charset="-122"/>
              </a:rPr>
              <a:t>为目标法</a:t>
            </a:r>
            <a:endParaRPr lang="en-US" altLang="zh-CN" sz="2000" dirty="0" smtClean="0">
              <a:solidFill>
                <a:schemeClr val="tx1"/>
              </a:solidFill>
              <a:latin typeface="华文新魏" panose="02010800040101010101" pitchFamily="2" charset="-122"/>
              <a:ea typeface="华文新魏" panose="02010800040101010101" pitchFamily="2" charset="-122"/>
            </a:endParaRPr>
          </a:p>
        </p:txBody>
      </p:sp>
      <p:sp>
        <p:nvSpPr>
          <p:cNvPr id="26" name="矩形 25"/>
          <p:cNvSpPr/>
          <p:nvPr/>
        </p:nvSpPr>
        <p:spPr>
          <a:xfrm>
            <a:off x="3216822" y="3274579"/>
            <a:ext cx="2428641" cy="1017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华文新魏" panose="02010800040101010101" pitchFamily="2" charset="-122"/>
                <a:ea typeface="华文新魏" panose="02010800040101010101" pitchFamily="2" charset="-122"/>
              </a:rPr>
              <a:t>对所有的采样点进行判断若有不符合约束条件，则惩罚</a:t>
            </a:r>
            <a:endParaRPr lang="en-US" altLang="zh-CN" sz="2000" dirty="0" smtClean="0">
              <a:solidFill>
                <a:schemeClr val="tx1"/>
              </a:solidFill>
              <a:latin typeface="华文新魏" panose="02010800040101010101" pitchFamily="2" charset="-122"/>
              <a:ea typeface="华文新魏" panose="02010800040101010101" pitchFamily="2" charset="-122"/>
            </a:endParaRPr>
          </a:p>
        </p:txBody>
      </p:sp>
      <p:sp>
        <p:nvSpPr>
          <p:cNvPr id="33" name="矩形 32"/>
          <p:cNvSpPr/>
          <p:nvPr/>
        </p:nvSpPr>
        <p:spPr>
          <a:xfrm>
            <a:off x="5898661" y="2454831"/>
            <a:ext cx="2371041" cy="708391"/>
          </a:xfrm>
          <a:prstGeom prst="rect">
            <a:avLst/>
          </a:prstGeom>
          <a:solidFill>
            <a:srgbClr val="E6D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华文新魏" panose="02010800040101010101" pitchFamily="2" charset="-122"/>
                <a:ea typeface="华文新魏" panose="02010800040101010101" pitchFamily="2" charset="-122"/>
              </a:rPr>
              <a:t>为约束条件也</a:t>
            </a:r>
            <a:endParaRPr lang="en-US" altLang="zh-CN" sz="2000" dirty="0" smtClean="0">
              <a:solidFill>
                <a:schemeClr val="tx1"/>
              </a:solidFill>
              <a:latin typeface="华文新魏" panose="02010800040101010101" pitchFamily="2" charset="-122"/>
              <a:ea typeface="华文新魏" panose="02010800040101010101" pitchFamily="2" charset="-122"/>
            </a:endParaRPr>
          </a:p>
          <a:p>
            <a:pPr algn="ctr"/>
            <a:r>
              <a:rPr lang="zh-CN" altLang="en-US" sz="2000" dirty="0" smtClean="0">
                <a:solidFill>
                  <a:schemeClr val="tx1"/>
                </a:solidFill>
                <a:latin typeface="华文新魏" panose="02010800040101010101" pitchFamily="2" charset="-122"/>
                <a:ea typeface="华文新魏" panose="02010800040101010101" pitchFamily="2" charset="-122"/>
              </a:rPr>
              <a:t>建立代理模式</a:t>
            </a:r>
            <a:endParaRPr lang="en-US" altLang="zh-CN" sz="2000" dirty="0" smtClean="0">
              <a:solidFill>
                <a:schemeClr val="tx1"/>
              </a:solidFill>
              <a:latin typeface="华文新魏" panose="02010800040101010101" pitchFamily="2" charset="-122"/>
              <a:ea typeface="华文新魏" panose="02010800040101010101" pitchFamily="2" charset="-122"/>
            </a:endParaRPr>
          </a:p>
        </p:txBody>
      </p:sp>
      <p:sp>
        <p:nvSpPr>
          <p:cNvPr id="40" name="矩形 39"/>
          <p:cNvSpPr/>
          <p:nvPr/>
        </p:nvSpPr>
        <p:spPr>
          <a:xfrm>
            <a:off x="5898660" y="3344228"/>
            <a:ext cx="2371043" cy="708391"/>
          </a:xfrm>
          <a:prstGeom prst="rect">
            <a:avLst/>
          </a:prstGeom>
          <a:solidFill>
            <a:srgbClr val="E6D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华文新魏" panose="02010800040101010101" pitchFamily="2" charset="-122"/>
                <a:ea typeface="华文新魏" panose="02010800040101010101" pitchFamily="2" charset="-122"/>
              </a:rPr>
              <a:t>最优采样点在可行解中求得</a:t>
            </a:r>
            <a:endParaRPr lang="en-US" altLang="zh-CN" sz="2000" dirty="0" smtClean="0">
              <a:solidFill>
                <a:schemeClr val="tx1"/>
              </a:solidFill>
              <a:latin typeface="华文新魏" panose="02010800040101010101" pitchFamily="2" charset="-122"/>
              <a:ea typeface="华文新魏" panose="02010800040101010101" pitchFamily="2" charset="-122"/>
            </a:endParaRPr>
          </a:p>
        </p:txBody>
      </p:sp>
      <p:sp>
        <p:nvSpPr>
          <p:cNvPr id="41" name="矩形 40"/>
          <p:cNvSpPr/>
          <p:nvPr/>
        </p:nvSpPr>
        <p:spPr>
          <a:xfrm>
            <a:off x="5898660" y="4283116"/>
            <a:ext cx="2371042" cy="708391"/>
          </a:xfrm>
          <a:prstGeom prst="rect">
            <a:avLst/>
          </a:prstGeom>
          <a:solidFill>
            <a:srgbClr val="E6D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华文新魏" panose="02010800040101010101" pitchFamily="2" charset="-122"/>
                <a:ea typeface="华文新魏" panose="02010800040101010101" pitchFamily="2" charset="-122"/>
              </a:rPr>
              <a:t>将约束条件</a:t>
            </a:r>
            <a:endParaRPr lang="en-US" altLang="zh-CN" sz="2000" dirty="0" smtClean="0">
              <a:solidFill>
                <a:schemeClr val="tx1"/>
              </a:solidFill>
              <a:latin typeface="华文新魏" panose="02010800040101010101" pitchFamily="2" charset="-122"/>
              <a:ea typeface="华文新魏" panose="02010800040101010101" pitchFamily="2" charset="-122"/>
            </a:endParaRPr>
          </a:p>
          <a:p>
            <a:pPr algn="ctr"/>
            <a:r>
              <a:rPr lang="zh-CN" altLang="en-US" sz="2000" dirty="0" smtClean="0">
                <a:solidFill>
                  <a:schemeClr val="tx1"/>
                </a:solidFill>
                <a:latin typeface="华文新魏" panose="02010800040101010101" pitchFamily="2" charset="-122"/>
                <a:ea typeface="华文新魏" panose="02010800040101010101" pitchFamily="2" charset="-122"/>
              </a:rPr>
              <a:t>也作为目标</a:t>
            </a:r>
            <a:endParaRPr lang="en-US" altLang="zh-CN" sz="2000" dirty="0" smtClean="0">
              <a:solidFill>
                <a:schemeClr val="tx1"/>
              </a:solidFill>
              <a:latin typeface="华文新魏" panose="02010800040101010101" pitchFamily="2" charset="-122"/>
              <a:ea typeface="华文新魏" panose="02010800040101010101" pitchFamily="2" charset="-122"/>
            </a:endParaRPr>
          </a:p>
        </p:txBody>
      </p:sp>
      <p:sp>
        <p:nvSpPr>
          <p:cNvPr id="42" name="矩形 41"/>
          <p:cNvSpPr/>
          <p:nvPr/>
        </p:nvSpPr>
        <p:spPr>
          <a:xfrm>
            <a:off x="3216822" y="2438163"/>
            <a:ext cx="2428641" cy="661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华文新魏" panose="02010800040101010101" pitchFamily="2" charset="-122"/>
                <a:ea typeface="华文新魏" panose="02010800040101010101" pitchFamily="2" charset="-122"/>
              </a:rPr>
              <a:t>最</a:t>
            </a:r>
            <a:r>
              <a:rPr lang="zh-CN" altLang="en-US" sz="2000" dirty="0" smtClean="0">
                <a:solidFill>
                  <a:schemeClr val="tx1"/>
                </a:solidFill>
                <a:latin typeface="华文新魏" panose="02010800040101010101" pitchFamily="2" charset="-122"/>
                <a:ea typeface="华文新魏" panose="02010800040101010101" pitchFamily="2" charset="-122"/>
              </a:rPr>
              <a:t>优采样点在可行解中求得</a:t>
            </a:r>
            <a:endParaRPr lang="en-US" altLang="zh-CN" sz="2000" dirty="0" smtClean="0">
              <a:solidFill>
                <a:schemeClr val="tx1"/>
              </a:solidFill>
              <a:latin typeface="华文新魏" panose="02010800040101010101" pitchFamily="2" charset="-122"/>
              <a:ea typeface="华文新魏" panose="02010800040101010101" pitchFamily="2" charset="-122"/>
            </a:endParaRPr>
          </a:p>
        </p:txBody>
      </p:sp>
      <p:sp>
        <p:nvSpPr>
          <p:cNvPr id="2" name="文本框 1"/>
          <p:cNvSpPr txBox="1"/>
          <p:nvPr/>
        </p:nvSpPr>
        <p:spPr>
          <a:xfrm>
            <a:off x="3285574" y="4521788"/>
            <a:ext cx="2066115" cy="677108"/>
          </a:xfrm>
          <a:prstGeom prst="rect">
            <a:avLst/>
          </a:prstGeom>
          <a:noFill/>
        </p:spPr>
        <p:txBody>
          <a:bodyPr wrap="square" rtlCol="0">
            <a:spAutoFit/>
          </a:bodyPr>
          <a:lstStyle/>
          <a:p>
            <a:pPr algn="ctr"/>
            <a:r>
              <a:rPr lang="zh-CN" altLang="en-US" sz="2000" dirty="0">
                <a:solidFill>
                  <a:srgbClr val="FF0000"/>
                </a:solidFill>
                <a:latin typeface="华文新魏" panose="02010800040101010101" pitchFamily="2" charset="-122"/>
                <a:ea typeface="华文新魏" panose="02010800040101010101" pitchFamily="2" charset="-122"/>
              </a:rPr>
              <a:t>简单容易实现</a:t>
            </a:r>
            <a:endParaRPr lang="en-US" altLang="zh-CN" sz="2000" dirty="0">
              <a:solidFill>
                <a:srgbClr val="FF0000"/>
              </a:solidFill>
              <a:latin typeface="华文新魏" panose="02010800040101010101" pitchFamily="2" charset="-122"/>
              <a:ea typeface="华文新魏" panose="02010800040101010101" pitchFamily="2" charset="-122"/>
            </a:endParaRPr>
          </a:p>
          <a:p>
            <a:pPr algn="ctr"/>
            <a:endParaRPr lang="zh-CN" altLang="en-US" dirty="0"/>
          </a:p>
        </p:txBody>
      </p:sp>
      <p:sp>
        <p:nvSpPr>
          <p:cNvPr id="24" name="文本框 23"/>
          <p:cNvSpPr txBox="1"/>
          <p:nvPr/>
        </p:nvSpPr>
        <p:spPr>
          <a:xfrm>
            <a:off x="5898660" y="5218063"/>
            <a:ext cx="2623324" cy="892552"/>
          </a:xfrm>
          <a:prstGeom prst="rect">
            <a:avLst/>
          </a:prstGeom>
          <a:noFill/>
        </p:spPr>
        <p:txBody>
          <a:bodyPr wrap="square" rtlCol="0">
            <a:spAutoFit/>
          </a:bodyPr>
          <a:lstStyle/>
          <a:p>
            <a:pPr algn="ctr"/>
            <a:r>
              <a:rPr lang="zh-CN" altLang="en-US" sz="2000" dirty="0" smtClean="0">
                <a:solidFill>
                  <a:srgbClr val="FF0000"/>
                </a:solidFill>
                <a:latin typeface="华文新魏" panose="02010800040101010101" pitchFamily="2" charset="-122"/>
                <a:ea typeface="华文新魏" panose="02010800040101010101" pitchFamily="2" charset="-122"/>
              </a:rPr>
              <a:t>适合复杂的约束问题</a:t>
            </a:r>
            <a:r>
              <a:rPr lang="zh-CN" altLang="en-US" sz="3200" b="1" dirty="0" smtClean="0">
                <a:solidFill>
                  <a:srgbClr val="FF0000"/>
                </a:solidFill>
                <a:latin typeface="华文新魏" panose="02010800040101010101" pitchFamily="2" charset="-122"/>
                <a:ea typeface="华文新魏" panose="02010800040101010101" pitchFamily="2" charset="-122"/>
                <a:sym typeface="Wingdings 2" panose="05020102010507070707" pitchFamily="18" charset="2"/>
              </a:rPr>
              <a:t></a:t>
            </a:r>
            <a:endParaRPr lang="zh-CN" altLang="en-US" sz="3200"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47935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14900"/>
            <a:ext cx="5783580" cy="3035246"/>
          </a:xfrm>
          <a:prstGeom prst="rect">
            <a:avLst/>
          </a:prstGeom>
        </p:spPr>
      </p:pic>
      <p:sp>
        <p:nvSpPr>
          <p:cNvPr id="3" name="标题 4"/>
          <p:cNvSpPr txBox="1">
            <a:spLocks/>
          </p:cNvSpPr>
          <p:nvPr/>
        </p:nvSpPr>
        <p:spPr bwMode="auto">
          <a:xfrm>
            <a:off x="1654414" y="307700"/>
            <a:ext cx="614589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a:t>
            </a:r>
          </a:p>
        </p:txBody>
      </p:sp>
      <p:sp>
        <p:nvSpPr>
          <p:cNvPr id="20" name="内容占位符 2"/>
          <p:cNvSpPr txBox="1">
            <a:spLocks/>
          </p:cNvSpPr>
          <p:nvPr/>
        </p:nvSpPr>
        <p:spPr>
          <a:xfrm>
            <a:off x="319630" y="1081762"/>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2100" kern="0" dirty="0">
                <a:latin typeface="华文新魏" panose="02010800040101010101" pitchFamily="2" charset="-122"/>
              </a:rPr>
              <a:t>单柱大气模式</a:t>
            </a:r>
            <a:endParaRPr lang="en-US" altLang="zh-CN" sz="2100" kern="0" dirty="0">
              <a:latin typeface="华文新魏" panose="02010800040101010101" pitchFamily="2" charset="-122"/>
            </a:endParaRPr>
          </a:p>
          <a:p>
            <a:pPr>
              <a:buFont typeface="Wingdings" panose="05000000000000000000" pitchFamily="2" charset="2"/>
              <a:buChar char="Ø"/>
            </a:pPr>
            <a:r>
              <a:rPr lang="en-US" altLang="zh-CN" sz="1800" kern="0" dirty="0">
                <a:latin typeface="华文新魏" panose="02010800040101010101" pitchFamily="2" charset="-122"/>
              </a:rPr>
              <a:t>TWP-ICE </a:t>
            </a:r>
          </a:p>
          <a:p>
            <a:pPr>
              <a:buFont typeface="Wingdings" panose="05000000000000000000" pitchFamily="2" charset="2"/>
              <a:buChar char="Ø"/>
            </a:pPr>
            <a:r>
              <a:rPr lang="en-US" altLang="zh-CN" sz="1800" kern="0" dirty="0">
                <a:latin typeface="华文新魏" panose="02010800040101010101" pitchFamily="2" charset="-122"/>
              </a:rPr>
              <a:t>M-PACE </a:t>
            </a:r>
          </a:p>
        </p:txBody>
      </p:sp>
      <p:pic>
        <p:nvPicPr>
          <p:cNvPr id="8" name="图片 7"/>
          <p:cNvPicPr>
            <a:picLocks noChangeAspect="1"/>
          </p:cNvPicPr>
          <p:nvPr/>
        </p:nvPicPr>
        <p:blipFill>
          <a:blip r:embed="rId8"/>
          <a:stretch>
            <a:fillRect/>
          </a:stretch>
        </p:blipFill>
        <p:spPr>
          <a:xfrm>
            <a:off x="5984004" y="4384854"/>
            <a:ext cx="2523182" cy="1837268"/>
          </a:xfrm>
          <a:prstGeom prst="rect">
            <a:avLst/>
          </a:prstGeom>
        </p:spPr>
      </p:pic>
      <p:sp>
        <p:nvSpPr>
          <p:cNvPr id="2" name="灯片编号占位符 1"/>
          <p:cNvSpPr>
            <a:spLocks noGrp="1"/>
          </p:cNvSpPr>
          <p:nvPr>
            <p:ph type="sldNum" sz="quarter" idx="12"/>
          </p:nvPr>
        </p:nvSpPr>
        <p:spPr/>
        <p:txBody>
          <a:bodyPr/>
          <a:lstStyle/>
          <a:p>
            <a:fld id="{BFEF2762-1535-4924-9D17-ADC53619C3B8}" type="slidenum">
              <a:rPr lang="zh-CN" altLang="en-US" smtClean="0"/>
              <a:t>15</a:t>
            </a:fld>
            <a:endParaRPr lang="zh-CN" altLang="en-US"/>
          </a:p>
        </p:txBody>
      </p:sp>
      <p:grpSp>
        <p:nvGrpSpPr>
          <p:cNvPr id="14" name="组合 13"/>
          <p:cNvGrpSpPr/>
          <p:nvPr/>
        </p:nvGrpSpPr>
        <p:grpSpPr>
          <a:xfrm>
            <a:off x="0" y="6437559"/>
            <a:ext cx="9144000" cy="340928"/>
            <a:chOff x="0" y="6437559"/>
            <a:chExt cx="9144000" cy="340928"/>
          </a:xfrm>
        </p:grpSpPr>
        <p:cxnSp>
          <p:nvCxnSpPr>
            <p:cNvPr id="15" name="直接连接符 14"/>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9" name="文本框 8"/>
          <p:cNvSpPr txBox="1"/>
          <p:nvPr/>
        </p:nvSpPr>
        <p:spPr>
          <a:xfrm>
            <a:off x="257064" y="5494438"/>
            <a:ext cx="5630488" cy="338554"/>
          </a:xfrm>
          <a:prstGeom prst="rect">
            <a:avLst/>
          </a:prstGeom>
          <a:noFill/>
        </p:spPr>
        <p:txBody>
          <a:bodyPr wrap="square" rtlCol="0">
            <a:spAutoFit/>
          </a:bodyPr>
          <a:lstStyle/>
          <a:p>
            <a:r>
              <a:rPr lang="en-US" altLang="zh-CN" sz="1600" dirty="0" smtClean="0">
                <a:latin typeface="华文新魏" panose="02010800040101010101" pitchFamily="2" charset="-122"/>
                <a:ea typeface="华文新魏" panose="02010800040101010101" pitchFamily="2" charset="-122"/>
              </a:rPr>
              <a:t>TWP-ICE</a:t>
            </a:r>
            <a:r>
              <a:rPr lang="zh-CN" altLang="en-US" sz="1600" dirty="0" smtClean="0">
                <a:latin typeface="华文新魏" panose="02010800040101010101" pitchFamily="2" charset="-122"/>
                <a:ea typeface="华文新魏" panose="02010800040101010101" pitchFamily="2" charset="-122"/>
              </a:rPr>
              <a:t>单柱大气模式由两个参数导致的模拟能力变化</a:t>
            </a:r>
            <a:endParaRPr lang="zh-CN" altLang="en-US" sz="1600" dirty="0">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9"/>
          <a:stretch>
            <a:fillRect/>
          </a:stretch>
        </p:blipFill>
        <p:spPr>
          <a:xfrm>
            <a:off x="5281863" y="2796914"/>
            <a:ext cx="3453815" cy="1419161"/>
          </a:xfrm>
          <a:prstGeom prst="rect">
            <a:avLst/>
          </a:prstGeom>
        </p:spPr>
      </p:pic>
      <p:pic>
        <p:nvPicPr>
          <p:cNvPr id="5" name="图片 4"/>
          <p:cNvPicPr>
            <a:picLocks noChangeAspect="1"/>
          </p:cNvPicPr>
          <p:nvPr/>
        </p:nvPicPr>
        <p:blipFill>
          <a:blip r:embed="rId10"/>
          <a:stretch>
            <a:fillRect/>
          </a:stretch>
        </p:blipFill>
        <p:spPr>
          <a:xfrm>
            <a:off x="2366467" y="1145330"/>
            <a:ext cx="6589295" cy="1410577"/>
          </a:xfrm>
          <a:prstGeom prst="rect">
            <a:avLst/>
          </a:prstGeom>
        </p:spPr>
      </p:pic>
      <p:sp>
        <p:nvSpPr>
          <p:cNvPr id="6" name="椭圆 5"/>
          <p:cNvSpPr/>
          <p:nvPr/>
        </p:nvSpPr>
        <p:spPr>
          <a:xfrm>
            <a:off x="6085720" y="5727247"/>
            <a:ext cx="299853" cy="299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9928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4"/>
          <p:cNvSpPr txBox="1">
            <a:spLocks/>
          </p:cNvSpPr>
          <p:nvPr/>
        </p:nvSpPr>
        <p:spPr bwMode="auto">
          <a:xfrm>
            <a:off x="1291227" y="322017"/>
            <a:ext cx="668515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面向气候系统模式的物理参数优化方法</a:t>
            </a:r>
          </a:p>
        </p:txBody>
      </p:sp>
      <p:sp>
        <p:nvSpPr>
          <p:cNvPr id="3" name="灯片编号占位符 2"/>
          <p:cNvSpPr>
            <a:spLocks noGrp="1"/>
          </p:cNvSpPr>
          <p:nvPr>
            <p:ph type="sldNum" sz="quarter" idx="12"/>
          </p:nvPr>
        </p:nvSpPr>
        <p:spPr>
          <a:xfrm>
            <a:off x="6812626" y="6334184"/>
            <a:ext cx="2057400" cy="365125"/>
          </a:xfrm>
        </p:spPr>
        <p:txBody>
          <a:bodyPr/>
          <a:lstStyle/>
          <a:p>
            <a:fld id="{BFEF2762-1535-4924-9D17-ADC53619C3B8}" type="slidenum">
              <a:rPr lang="zh-CN" altLang="en-US" smtClean="0"/>
              <a:t>16</a:t>
            </a:fld>
            <a:endParaRPr lang="zh-CN" altLang="en-US"/>
          </a:p>
        </p:txBody>
      </p:sp>
      <p:grpSp>
        <p:nvGrpSpPr>
          <p:cNvPr id="27" name="组合 26"/>
          <p:cNvGrpSpPr/>
          <p:nvPr/>
        </p:nvGrpSpPr>
        <p:grpSpPr>
          <a:xfrm>
            <a:off x="0" y="6437559"/>
            <a:ext cx="9144000" cy="340928"/>
            <a:chOff x="0" y="6437559"/>
            <a:chExt cx="9144000" cy="340928"/>
          </a:xfrm>
        </p:grpSpPr>
        <p:cxnSp>
          <p:nvCxnSpPr>
            <p:cNvPr id="28" name="直接连接符 27"/>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9" name="椭圆 8"/>
          <p:cNvSpPr/>
          <p:nvPr/>
        </p:nvSpPr>
        <p:spPr>
          <a:xfrm>
            <a:off x="3802522" y="5015292"/>
            <a:ext cx="371279" cy="23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514" y="912556"/>
            <a:ext cx="3618812" cy="271410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180" y="913586"/>
            <a:ext cx="3619199" cy="271440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882" y="3616375"/>
            <a:ext cx="3619199" cy="2714400"/>
          </a:xfrm>
          <a:prstGeom prst="rect">
            <a:avLst/>
          </a:prstGeom>
        </p:spPr>
      </p:pic>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7180" y="3616803"/>
            <a:ext cx="3619199" cy="2714400"/>
          </a:xfrm>
          <a:prstGeom prst="rect">
            <a:avLst/>
          </a:prstGeom>
        </p:spPr>
      </p:pic>
      <p:pic>
        <p:nvPicPr>
          <p:cNvPr id="2" name="图片 1"/>
          <p:cNvPicPr>
            <a:picLocks noChangeAspect="1"/>
          </p:cNvPicPr>
          <p:nvPr/>
        </p:nvPicPr>
        <p:blipFill>
          <a:blip r:embed="rId7"/>
          <a:stretch>
            <a:fillRect/>
          </a:stretch>
        </p:blipFill>
        <p:spPr>
          <a:xfrm>
            <a:off x="2221701" y="3087172"/>
            <a:ext cx="377985" cy="249958"/>
          </a:xfrm>
          <a:prstGeom prst="rect">
            <a:avLst/>
          </a:prstGeom>
        </p:spPr>
      </p:pic>
      <p:sp>
        <p:nvSpPr>
          <p:cNvPr id="17" name="椭圆 16"/>
          <p:cNvSpPr/>
          <p:nvPr/>
        </p:nvSpPr>
        <p:spPr>
          <a:xfrm>
            <a:off x="5706134" y="3122764"/>
            <a:ext cx="371279" cy="23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674761" y="5771751"/>
            <a:ext cx="371279" cy="23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238737" y="5773900"/>
            <a:ext cx="371279" cy="23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80676" y="2557210"/>
            <a:ext cx="573206" cy="1323439"/>
          </a:xfrm>
          <a:prstGeom prst="rect">
            <a:avLst/>
          </a:prstGeom>
          <a:noFill/>
        </p:spPr>
        <p:txBody>
          <a:bodyPr wrap="square" rtlCol="0">
            <a:spAutoFit/>
          </a:bodyPr>
          <a:lstStyle/>
          <a:p>
            <a:r>
              <a:rPr lang="zh-CN" altLang="en-US" sz="2000" dirty="0" smtClean="0">
                <a:solidFill>
                  <a:srgbClr val="7030A0"/>
                </a:solidFill>
                <a:latin typeface="华文新魏" panose="02010800040101010101" pitchFamily="2" charset="-122"/>
                <a:ea typeface="华文新魏" panose="02010800040101010101" pitchFamily="2" charset="-122"/>
              </a:rPr>
              <a:t>越小越好</a:t>
            </a:r>
            <a:endParaRPr lang="zh-CN" altLang="en-US" sz="2000" dirty="0">
              <a:solidFill>
                <a:srgbClr val="7030A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5428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4" grpId="0" animBg="1"/>
      <p:bldP spid="2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206" y="643631"/>
            <a:ext cx="4067912" cy="3050934"/>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968" y="3374342"/>
            <a:ext cx="4030150" cy="3022613"/>
          </a:xfrm>
          <a:prstGeom prst="rect">
            <a:avLst/>
          </a:prstGeom>
        </p:spPr>
      </p:pic>
      <p:sp>
        <p:nvSpPr>
          <p:cNvPr id="21" name="内容占位符 2"/>
          <p:cNvSpPr txBox="1">
            <a:spLocks/>
          </p:cNvSpPr>
          <p:nvPr/>
        </p:nvSpPr>
        <p:spPr>
          <a:xfrm>
            <a:off x="531605" y="862890"/>
            <a:ext cx="7418261" cy="537032"/>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5"/>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6"/>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8"/>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9pPr>
          </a:lstStyle>
          <a:p>
            <a:r>
              <a:rPr lang="zh-CN" altLang="en-US" sz="2000" kern="0" dirty="0"/>
              <a:t>常用多目标优化数学</a:t>
            </a:r>
            <a:r>
              <a:rPr lang="zh-CN" altLang="en-US" sz="2000" kern="0" dirty="0" smtClean="0"/>
              <a:t>函数</a:t>
            </a:r>
          </a:p>
          <a:p>
            <a:pPr>
              <a:buClr>
                <a:srgbClr val="002060"/>
              </a:buClr>
            </a:pPr>
            <a:r>
              <a:rPr lang="en-US" altLang="zh-CN" sz="2000" kern="0" dirty="0"/>
              <a:t>SCAM</a:t>
            </a:r>
            <a:r>
              <a:rPr lang="zh-CN" altLang="en-US" sz="2000" kern="0" dirty="0"/>
              <a:t>中每一个</a:t>
            </a:r>
            <a:r>
              <a:rPr lang="zh-CN" altLang="en-US" sz="2000" kern="0" dirty="0" smtClean="0"/>
              <a:t>变量的模</a:t>
            </a:r>
            <a:endParaRPr lang="en-US" altLang="zh-CN" sz="2000" kern="0" dirty="0" smtClean="0"/>
          </a:p>
          <a:p>
            <a:pPr marL="0" indent="0">
              <a:buClr>
                <a:srgbClr val="002060"/>
              </a:buClr>
              <a:buNone/>
            </a:pPr>
            <a:r>
              <a:rPr lang="zh-CN" altLang="en-US" sz="2000" kern="0" dirty="0" smtClean="0"/>
              <a:t>拟性能</a:t>
            </a:r>
            <a:r>
              <a:rPr lang="zh-CN" altLang="en-US" sz="2000" kern="0" dirty="0"/>
              <a:t>单独作为一个目标</a:t>
            </a:r>
          </a:p>
        </p:txBody>
      </p:sp>
      <p:sp>
        <p:nvSpPr>
          <p:cNvPr id="22" name="内容占位符 2"/>
          <p:cNvSpPr txBox="1">
            <a:spLocks/>
          </p:cNvSpPr>
          <p:nvPr/>
        </p:nvSpPr>
        <p:spPr>
          <a:xfrm>
            <a:off x="494982" y="2395787"/>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5"/>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6"/>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8"/>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9pPr>
          </a:lstStyle>
          <a:p>
            <a:r>
              <a:rPr lang="zh-CN" altLang="en-US" sz="2000" kern="0" dirty="0"/>
              <a:t>多目标评价</a:t>
            </a:r>
            <a:r>
              <a:rPr lang="zh-CN" altLang="en-US" sz="2000" kern="0" dirty="0" smtClean="0"/>
              <a:t>标准</a:t>
            </a:r>
            <a:endParaRPr lang="en-US" altLang="zh-CN" sz="2000" kern="0" dirty="0"/>
          </a:p>
          <a:p>
            <a:pPr>
              <a:buFont typeface="Wingdings" panose="05000000000000000000" pitchFamily="2" charset="2"/>
              <a:buChar char="Ø"/>
            </a:pPr>
            <a:r>
              <a:rPr lang="en-US" altLang="zh-CN" sz="2000" kern="0" dirty="0" smtClean="0"/>
              <a:t>Hypervolume</a:t>
            </a:r>
          </a:p>
          <a:p>
            <a:pPr>
              <a:buFont typeface="Wingdings" panose="05000000000000000000" pitchFamily="2" charset="2"/>
              <a:buChar char="Ø"/>
            </a:pPr>
            <a:r>
              <a:rPr lang="zh-CN" altLang="en-US" sz="2000" kern="0" dirty="0">
                <a:solidFill>
                  <a:schemeClr val="accent3">
                    <a:lumMod val="50000"/>
                  </a:schemeClr>
                </a:solidFill>
              </a:rPr>
              <a:t>反</a:t>
            </a:r>
            <a:r>
              <a:rPr lang="zh-CN" altLang="en-US" sz="2000" kern="0" dirty="0" smtClean="0">
                <a:solidFill>
                  <a:schemeClr val="accent3">
                    <a:lumMod val="50000"/>
                  </a:schemeClr>
                </a:solidFill>
              </a:rPr>
              <a:t>世代距离</a:t>
            </a:r>
            <a:r>
              <a:rPr lang="zh-CN" altLang="en-US" sz="2000" kern="0" dirty="0"/>
              <a:t>（</a:t>
            </a:r>
            <a:r>
              <a:rPr lang="en-US" altLang="zh-CN" sz="2000" kern="0" dirty="0"/>
              <a:t>IGD</a:t>
            </a:r>
            <a:r>
              <a:rPr lang="zh-CN" altLang="en-US" sz="2000" kern="0" dirty="0"/>
              <a:t>）</a:t>
            </a:r>
            <a:endParaRPr lang="zh-CN" altLang="en-US" sz="2000" kern="0" dirty="0"/>
          </a:p>
        </p:txBody>
      </p:sp>
      <p:sp>
        <p:nvSpPr>
          <p:cNvPr id="24" name="内容占位符 2"/>
          <p:cNvSpPr txBox="1">
            <a:spLocks/>
          </p:cNvSpPr>
          <p:nvPr/>
        </p:nvSpPr>
        <p:spPr>
          <a:xfrm>
            <a:off x="494982" y="3844679"/>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5"/>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6"/>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8"/>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9pPr>
          </a:lstStyle>
          <a:p>
            <a:r>
              <a:rPr lang="zh-CN" altLang="en-US" sz="2000" kern="0" dirty="0"/>
              <a:t>辐射平衡约束</a:t>
            </a:r>
          </a:p>
        </p:txBody>
      </p:sp>
      <p:sp>
        <p:nvSpPr>
          <p:cNvPr id="25" name="标题 4"/>
          <p:cNvSpPr txBox="1">
            <a:spLocks/>
          </p:cNvSpPr>
          <p:nvPr/>
        </p:nvSpPr>
        <p:spPr bwMode="auto">
          <a:xfrm>
            <a:off x="1518433" y="304348"/>
            <a:ext cx="668515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面向气候系统模式的物理参数优化方法</a:t>
            </a:r>
          </a:p>
        </p:txBody>
      </p:sp>
      <p:sp>
        <p:nvSpPr>
          <p:cNvPr id="3" name="灯片编号占位符 2"/>
          <p:cNvSpPr>
            <a:spLocks noGrp="1"/>
          </p:cNvSpPr>
          <p:nvPr>
            <p:ph type="sldNum" sz="quarter" idx="12"/>
          </p:nvPr>
        </p:nvSpPr>
        <p:spPr/>
        <p:txBody>
          <a:bodyPr/>
          <a:lstStyle/>
          <a:p>
            <a:fld id="{BFEF2762-1535-4924-9D17-ADC53619C3B8}" type="slidenum">
              <a:rPr lang="zh-CN" altLang="en-US" smtClean="0"/>
              <a:t>17</a:t>
            </a:fld>
            <a:endParaRPr lang="zh-CN" altLang="en-US"/>
          </a:p>
        </p:txBody>
      </p:sp>
      <p:grpSp>
        <p:nvGrpSpPr>
          <p:cNvPr id="19" name="组合 18"/>
          <p:cNvGrpSpPr/>
          <p:nvPr/>
        </p:nvGrpSpPr>
        <p:grpSpPr>
          <a:xfrm>
            <a:off x="0" y="6437559"/>
            <a:ext cx="9144000" cy="340928"/>
            <a:chOff x="0" y="6437559"/>
            <a:chExt cx="9144000" cy="340928"/>
          </a:xfrm>
        </p:grpSpPr>
        <p:cxnSp>
          <p:nvCxnSpPr>
            <p:cNvPr id="26" name="直接连接符 25"/>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2" name="文本框 1"/>
          <p:cNvSpPr txBox="1"/>
          <p:nvPr/>
        </p:nvSpPr>
        <p:spPr>
          <a:xfrm>
            <a:off x="3752000" y="2637239"/>
            <a:ext cx="573206" cy="1323439"/>
          </a:xfrm>
          <a:prstGeom prst="rect">
            <a:avLst/>
          </a:prstGeom>
          <a:noFill/>
        </p:spPr>
        <p:txBody>
          <a:bodyPr wrap="square" rtlCol="0">
            <a:spAutoFit/>
          </a:bodyPr>
          <a:lstStyle/>
          <a:p>
            <a:r>
              <a:rPr lang="zh-CN" altLang="en-US" sz="2000" dirty="0">
                <a:solidFill>
                  <a:srgbClr val="7030A0"/>
                </a:solidFill>
                <a:latin typeface="华文新魏" panose="02010800040101010101" pitchFamily="2" charset="-122"/>
                <a:ea typeface="华文新魏" panose="02010800040101010101" pitchFamily="2" charset="-122"/>
              </a:rPr>
              <a:t>越</a:t>
            </a:r>
            <a:r>
              <a:rPr lang="zh-CN" altLang="en-US" sz="2000" dirty="0">
                <a:solidFill>
                  <a:srgbClr val="7030A0"/>
                </a:solidFill>
                <a:latin typeface="华文新魏" panose="02010800040101010101" pitchFamily="2" charset="-122"/>
                <a:ea typeface="华文新魏" panose="02010800040101010101" pitchFamily="2" charset="-122"/>
              </a:rPr>
              <a:t>大</a:t>
            </a:r>
            <a:r>
              <a:rPr lang="zh-CN" altLang="en-US" sz="2000" dirty="0">
                <a:solidFill>
                  <a:srgbClr val="7030A0"/>
                </a:solidFill>
                <a:latin typeface="华文新魏" panose="02010800040101010101" pitchFamily="2" charset="-122"/>
                <a:ea typeface="华文新魏" panose="02010800040101010101" pitchFamily="2" charset="-122"/>
              </a:rPr>
              <a:t>越好</a:t>
            </a:r>
            <a:endParaRPr lang="zh-CN" altLang="en-US" sz="2000" dirty="0">
              <a:solidFill>
                <a:srgbClr val="7030A0"/>
              </a:solidFill>
              <a:latin typeface="华文新魏" panose="02010800040101010101" pitchFamily="2" charset="-122"/>
              <a:ea typeface="华文新魏" panose="02010800040101010101" pitchFamily="2" charset="-122"/>
            </a:endParaRPr>
          </a:p>
        </p:txBody>
      </p:sp>
      <p:sp>
        <p:nvSpPr>
          <p:cNvPr id="7" name="椭圆 6"/>
          <p:cNvSpPr/>
          <p:nvPr/>
        </p:nvSpPr>
        <p:spPr>
          <a:xfrm>
            <a:off x="7518730" y="955070"/>
            <a:ext cx="450376" cy="3275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451651" y="3701308"/>
            <a:ext cx="450376" cy="3275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5802" y="4748570"/>
            <a:ext cx="4012276" cy="646331"/>
          </a:xfrm>
          <a:prstGeom prst="rect">
            <a:avLst/>
          </a:prstGeom>
          <a:noFill/>
        </p:spPr>
        <p:txBody>
          <a:bodyPr wrap="square" rtlCol="0">
            <a:spAutoFit/>
          </a:bodyPr>
          <a:lstStyle/>
          <a:p>
            <a:pPr algn="ctr"/>
            <a:r>
              <a:rPr lang="en-US" altLang="zh-CN" dirty="0" smtClean="0">
                <a:solidFill>
                  <a:srgbClr val="FF0000"/>
                </a:solidFill>
                <a:latin typeface="华文新魏" panose="02010800040101010101" pitchFamily="2" charset="-122"/>
                <a:ea typeface="华文新魏" panose="02010800040101010101" pitchFamily="2" charset="-122"/>
              </a:rPr>
              <a:t>MO-ANN</a:t>
            </a:r>
            <a:r>
              <a:rPr lang="zh-CN" altLang="en-US" dirty="0" smtClean="0">
                <a:solidFill>
                  <a:srgbClr val="FF0000"/>
                </a:solidFill>
                <a:latin typeface="华文新魏" panose="02010800040101010101" pitchFamily="2" charset="-122"/>
                <a:ea typeface="华文新魏" panose="02010800040101010101" pitchFamily="2" charset="-122"/>
              </a:rPr>
              <a:t>算法在复杂单柱大气模式上收敛速度是</a:t>
            </a:r>
            <a:r>
              <a:rPr lang="en-US" altLang="zh-CN" dirty="0" smtClean="0">
                <a:solidFill>
                  <a:srgbClr val="FF0000"/>
                </a:solidFill>
                <a:latin typeface="华文新魏" panose="02010800040101010101" pitchFamily="2" charset="-122"/>
                <a:ea typeface="华文新魏" panose="02010800040101010101" pitchFamily="2" charset="-122"/>
              </a:rPr>
              <a:t>NSGAIII</a:t>
            </a:r>
            <a:r>
              <a:rPr lang="zh-CN" altLang="en-US" dirty="0" smtClean="0">
                <a:solidFill>
                  <a:srgbClr val="FF0000"/>
                </a:solidFill>
                <a:latin typeface="华文新魏" panose="02010800040101010101" pitchFamily="2" charset="-122"/>
                <a:ea typeface="华文新魏" panose="02010800040101010101" pitchFamily="2" charset="-122"/>
              </a:rPr>
              <a:t>的</a:t>
            </a:r>
            <a:r>
              <a:rPr lang="en-US" altLang="zh-CN" dirty="0" smtClean="0">
                <a:solidFill>
                  <a:srgbClr val="FF0000"/>
                </a:solidFill>
                <a:latin typeface="华文新魏" panose="02010800040101010101" pitchFamily="2" charset="-122"/>
                <a:ea typeface="华文新魏" panose="02010800040101010101" pitchFamily="2" charset="-122"/>
              </a:rPr>
              <a:t>5</a:t>
            </a:r>
            <a:r>
              <a:rPr lang="zh-CN" altLang="en-US" dirty="0" smtClean="0">
                <a:solidFill>
                  <a:srgbClr val="FF0000"/>
                </a:solidFill>
                <a:latin typeface="华文新魏" panose="02010800040101010101" pitchFamily="2" charset="-122"/>
                <a:ea typeface="华文新魏" panose="02010800040101010101" pitchFamily="2" charset="-122"/>
              </a:rPr>
              <a:t>倍以上</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4" name="矩形 3"/>
          <p:cNvSpPr/>
          <p:nvPr/>
        </p:nvSpPr>
        <p:spPr>
          <a:xfrm>
            <a:off x="5698958" y="822158"/>
            <a:ext cx="296779" cy="16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719013" y="3546178"/>
            <a:ext cx="296779" cy="16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95802" y="5631275"/>
            <a:ext cx="4012276" cy="646331"/>
          </a:xfrm>
          <a:prstGeom prst="rect">
            <a:avLst/>
          </a:prstGeom>
          <a:noFill/>
        </p:spPr>
        <p:txBody>
          <a:bodyPr wrap="square" rtlCol="0">
            <a:spAutoFit/>
          </a:bodyPr>
          <a:lstStyle/>
          <a:p>
            <a:pPr algn="ctr"/>
            <a:r>
              <a:rPr lang="zh-CN" altLang="en-US" dirty="0" smtClean="0">
                <a:solidFill>
                  <a:srgbClr val="FF0000"/>
                </a:solidFill>
                <a:latin typeface="华文新魏" panose="02010800040101010101" pitchFamily="2" charset="-122"/>
                <a:ea typeface="华文新魏" panose="02010800040101010101" pitchFamily="2" charset="-122"/>
              </a:rPr>
              <a:t>约束转化为目标法比罚函数法在复杂单柱大气模式上取得更好的结果</a:t>
            </a:r>
            <a:endParaRPr lang="zh-CN" altLang="en-US"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2158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178046" y="4044162"/>
            <a:ext cx="2586568" cy="2024378"/>
          </a:xfrm>
          <a:prstGeom prst="rect">
            <a:avLst/>
          </a:prstGeom>
        </p:spPr>
      </p:pic>
      <p:pic>
        <p:nvPicPr>
          <p:cNvPr id="5" name="图片 4" descr="C:\Users\Admin\Desktop\myplot333.png"/>
          <p:cNvPicPr/>
          <p:nvPr/>
        </p:nvPicPr>
        <p:blipFill>
          <a:blip r:embed="rId4">
            <a:extLst>
              <a:ext uri="{28A0092B-C50C-407E-A947-70E740481C1C}">
                <a14:useLocalDpi xmlns:a14="http://schemas.microsoft.com/office/drawing/2010/main" val="0"/>
              </a:ext>
            </a:extLst>
          </a:blip>
          <a:srcRect/>
          <a:stretch>
            <a:fillRect/>
          </a:stretch>
        </p:blipFill>
        <p:spPr bwMode="auto">
          <a:xfrm>
            <a:off x="2575571" y="4021448"/>
            <a:ext cx="2874789" cy="2047092"/>
          </a:xfrm>
          <a:prstGeom prst="rect">
            <a:avLst/>
          </a:prstGeom>
          <a:noFill/>
          <a:ln>
            <a:noFill/>
          </a:ln>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74614"/>
            <a:ext cx="5258971" cy="2878418"/>
          </a:xfrm>
          <a:prstGeom prst="rect">
            <a:avLst/>
          </a:prstGeom>
        </p:spPr>
      </p:pic>
      <p:sp>
        <p:nvSpPr>
          <p:cNvPr id="8" name="矩形 7"/>
          <p:cNvSpPr/>
          <p:nvPr/>
        </p:nvSpPr>
        <p:spPr>
          <a:xfrm>
            <a:off x="5258971" y="1075227"/>
            <a:ext cx="6096000" cy="400110"/>
          </a:xfrm>
          <a:prstGeom prst="rect">
            <a:avLst/>
          </a:prstGeom>
        </p:spPr>
        <p:txBody>
          <a:bodyPr>
            <a:spAutoFit/>
          </a:bodyPr>
          <a:lstStyle/>
          <a:p>
            <a:r>
              <a:rPr lang="en-US" altLang="zh-CN" sz="2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繁殖循环长度和总繁殖时间调整</a:t>
            </a:r>
          </a:p>
        </p:txBody>
      </p:sp>
      <p:sp>
        <p:nvSpPr>
          <p:cNvPr id="9" name="矩形 8"/>
          <p:cNvSpPr/>
          <p:nvPr/>
        </p:nvSpPr>
        <p:spPr>
          <a:xfrm>
            <a:off x="5258971" y="1706918"/>
            <a:ext cx="6096000" cy="400110"/>
          </a:xfrm>
          <a:prstGeom prst="rect">
            <a:avLst/>
          </a:prstGeom>
        </p:spPr>
        <p:txBody>
          <a:bodyPr>
            <a:spAutoFit/>
          </a:bodyPr>
          <a:lstStyle/>
          <a:p>
            <a:r>
              <a:rPr lang="en-US" altLang="zh-CN" sz="2000" dirty="0">
                <a:latin typeface="华文新魏" panose="02010800040101010101" pitchFamily="2" charset="-122"/>
                <a:ea typeface="华文新魏" panose="02010800040101010101" pitchFamily="2" charset="-122"/>
              </a:rPr>
              <a:t>2.</a:t>
            </a:r>
            <a:r>
              <a:rPr lang="zh-CN" altLang="en-US" sz="2000" dirty="0">
                <a:latin typeface="华文新魏" panose="02010800040101010101" pitchFamily="2" charset="-122"/>
                <a:ea typeface="华文新魏" panose="02010800040101010101" pitchFamily="2" charset="-122"/>
              </a:rPr>
              <a:t>初始扰动的获取，</a:t>
            </a:r>
            <a:endParaRPr lang="en-US" altLang="zh-CN" sz="2000" dirty="0">
              <a:latin typeface="华文新魏" panose="02010800040101010101" pitchFamily="2" charset="-122"/>
              <a:ea typeface="华文新魏" panose="02010800040101010101" pitchFamily="2" charset="-122"/>
            </a:endParaRPr>
          </a:p>
        </p:txBody>
      </p:sp>
      <p:sp>
        <p:nvSpPr>
          <p:cNvPr id="10" name="矩形 9"/>
          <p:cNvSpPr/>
          <p:nvPr/>
        </p:nvSpPr>
        <p:spPr>
          <a:xfrm>
            <a:off x="5258971" y="2329781"/>
            <a:ext cx="6096000" cy="400110"/>
          </a:xfrm>
          <a:prstGeom prst="rect">
            <a:avLst/>
          </a:prstGeom>
        </p:spPr>
        <p:txBody>
          <a:bodyPr>
            <a:spAutoFit/>
          </a:bodyPr>
          <a:lstStyle/>
          <a:p>
            <a:r>
              <a:rPr lang="en-US" altLang="zh-CN" sz="2000" dirty="0">
                <a:latin typeface="华文新魏" panose="02010800040101010101" pitchFamily="2" charset="-122"/>
                <a:ea typeface="华文新魏" panose="02010800040101010101" pitchFamily="2" charset="-122"/>
              </a:rPr>
              <a:t>3.</a:t>
            </a:r>
            <a:r>
              <a:rPr lang="zh-CN" altLang="en-US" sz="2000" dirty="0">
                <a:latin typeface="华文新魏" panose="02010800040101010101" pitchFamily="2" charset="-122"/>
                <a:ea typeface="华文新魏" panose="02010800040101010101" pitchFamily="2" charset="-122"/>
              </a:rPr>
              <a:t>增长模动态调整方法</a:t>
            </a:r>
          </a:p>
        </p:txBody>
      </p:sp>
      <p:sp>
        <p:nvSpPr>
          <p:cNvPr id="12" name="矩形 11"/>
          <p:cNvSpPr/>
          <p:nvPr/>
        </p:nvSpPr>
        <p:spPr>
          <a:xfrm>
            <a:off x="5258971" y="3071356"/>
            <a:ext cx="3742154" cy="3108543"/>
          </a:xfrm>
          <a:prstGeom prst="rect">
            <a:avLst/>
          </a:prstGeom>
        </p:spPr>
        <p:txBody>
          <a:bodyPr wrap="square">
            <a:spAutoFit/>
          </a:bodyPr>
          <a:lstStyle/>
          <a:p>
            <a:pPr>
              <a:buFont typeface="Times New Roman" panose="02020603050405020304" pitchFamily="18" charset="0"/>
              <a:buChar char="─"/>
            </a:pPr>
            <a:r>
              <a:rPr lang="de-DE" altLang="zh-CN" sz="2000" dirty="0">
                <a:latin typeface="华文新魏" panose="02010800040101010101" pitchFamily="2" charset="-122"/>
                <a:ea typeface="华文新魏" panose="02010800040101010101" pitchFamily="2" charset="-122"/>
                <a:cs typeface="Times New Roman" panose="02020603050405020304" pitchFamily="18" charset="0"/>
              </a:rPr>
              <a:t>5</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天周期繁殖循环</a:t>
            </a:r>
            <a:endParaRPr lang="en-US" altLang="zh-CN" sz="2000"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Times New Roman" panose="02020603050405020304" pitchFamily="18" charset="0"/>
              <a:buChar char="─"/>
            </a:pP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准饱和繁殖时段（</a:t>
            </a:r>
            <a:r>
              <a:rPr lang="en-US" altLang="zh-CN" sz="2000" dirty="0">
                <a:latin typeface="华文新魏" panose="02010800040101010101" pitchFamily="2" charset="-122"/>
                <a:ea typeface="华文新魏" panose="02010800040101010101" pitchFamily="2" charset="-122"/>
                <a:cs typeface="Times New Roman" panose="02020603050405020304" pitchFamily="18" charset="0"/>
              </a:rPr>
              <a:t>20</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天）</a:t>
            </a:r>
            <a:endParaRPr lang="de-DE" altLang="zh-CN" sz="2000" dirty="0">
              <a:latin typeface="华文新魏" panose="02010800040101010101" pitchFamily="2" charset="-122"/>
              <a:ea typeface="华文新魏" panose="02010800040101010101" pitchFamily="2" charset="-122"/>
              <a:cs typeface="Times New Roman" panose="02020603050405020304" pitchFamily="18" charset="0"/>
            </a:endParaRPr>
          </a:p>
          <a:p>
            <a:endParaRPr lang="en-US" altLang="zh-CN" sz="2000"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Times New Roman" panose="02020603050405020304" pitchFamily="18" charset="0"/>
              <a:buChar char="─"/>
            </a:pP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扰动要素</a:t>
            </a:r>
            <a:r>
              <a:rPr lang="en-US" altLang="zh-CN" sz="2000" dirty="0">
                <a:latin typeface="华文新魏" panose="02010800040101010101" pitchFamily="2" charset="-122"/>
                <a:ea typeface="华文新魏" panose="02010800040101010101" pitchFamily="2" charset="-122"/>
                <a:cs typeface="Times New Roman" panose="02020603050405020304" pitchFamily="18" charset="0"/>
              </a:rPr>
              <a:t>:</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 </a:t>
            </a:r>
            <a:r>
              <a:rPr lang="en-US" altLang="zh-CN" sz="2000" dirty="0">
                <a:latin typeface="华文新魏" panose="02010800040101010101" pitchFamily="2" charset="-122"/>
                <a:ea typeface="华文新魏" panose="02010800040101010101" pitchFamily="2" charset="-122"/>
                <a:cs typeface="Times New Roman" panose="02020603050405020304" pitchFamily="18" charset="0"/>
              </a:rPr>
              <a:t>U,V</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a:t>
            </a:r>
            <a:r>
              <a:rPr lang="en-US" altLang="zh-CN" sz="2000" dirty="0">
                <a:latin typeface="华文新魏" panose="02010800040101010101" pitchFamily="2" charset="-122"/>
                <a:ea typeface="华文新魏" panose="02010800040101010101" pitchFamily="2" charset="-122"/>
                <a:cs typeface="Times New Roman" panose="02020603050405020304" pitchFamily="18" charset="0"/>
              </a:rPr>
              <a:t>T</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a:t>
            </a:r>
            <a:r>
              <a:rPr lang="en-US" altLang="zh-CN" sz="2000" dirty="0">
                <a:latin typeface="华文新魏" panose="02010800040101010101" pitchFamily="2" charset="-122"/>
                <a:ea typeface="华文新魏" panose="02010800040101010101" pitchFamily="2" charset="-122"/>
                <a:cs typeface="Times New Roman" panose="02020603050405020304" pitchFamily="18" charset="0"/>
              </a:rPr>
              <a:t>Q</a:t>
            </a:r>
          </a:p>
          <a:p>
            <a:pPr>
              <a:buFont typeface="Times New Roman" panose="02020603050405020304" pitchFamily="18" charset="0"/>
              <a:buChar char="─"/>
            </a:pP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初始小扰动的引入（随机扰动，</a:t>
            </a:r>
            <a:r>
              <a:rPr lang="zh-CN" altLang="en-US" sz="2000" dirty="0" smtClean="0">
                <a:latin typeface="华文新魏" panose="02010800040101010101" pitchFamily="2" charset="-122"/>
                <a:ea typeface="华文新魏" panose="02010800040101010101" pitchFamily="2" charset="-122"/>
                <a:cs typeface="Times New Roman" panose="02020603050405020304" pitchFamily="18" charset="0"/>
              </a:rPr>
              <a:t>取扰动</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要素大小的正负</a:t>
            </a:r>
            <a:r>
              <a:rPr lang="en-US" altLang="zh-CN" sz="2000" dirty="0">
                <a:latin typeface="华文新魏" panose="02010800040101010101" pitchFamily="2" charset="-122"/>
                <a:ea typeface="华文新魏" panose="02010800040101010101" pitchFamily="2" charset="-122"/>
                <a:cs typeface="Times New Roman" panose="02020603050405020304" pitchFamily="18" charset="0"/>
              </a:rPr>
              <a:t>1%</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2000" dirty="0">
              <a:latin typeface="华文新魏" panose="02010800040101010101" pitchFamily="2" charset="-122"/>
              <a:ea typeface="华文新魏" panose="02010800040101010101" pitchFamily="2" charset="-122"/>
              <a:cs typeface="Times New Roman" panose="02020603050405020304" pitchFamily="18" charset="0"/>
            </a:endParaRPr>
          </a:p>
          <a:p>
            <a:endParaRPr lang="de-DE" altLang="zh-CN" sz="2000"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Times New Roman" panose="02020603050405020304" pitchFamily="18" charset="0"/>
              <a:buChar char="─"/>
            </a:pP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降尺度分析 （</a:t>
            </a:r>
            <a:r>
              <a:rPr lang="de-DE" altLang="zh-CN" sz="2000" dirty="0">
                <a:latin typeface="华文新魏" panose="02010800040101010101" pitchFamily="2" charset="-122"/>
                <a:ea typeface="华文新魏" panose="02010800040101010101" pitchFamily="2" charset="-122"/>
                <a:cs typeface="Times New Roman" panose="02020603050405020304" pitchFamily="18" charset="0"/>
              </a:rPr>
              <a:t>rescaling</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                       </a:t>
            </a:r>
            <a:endParaRPr lang="en-US" altLang="zh-CN" sz="2000" dirty="0">
              <a:latin typeface="华文新魏" panose="02010800040101010101" pitchFamily="2" charset="-122"/>
              <a:ea typeface="华文新魏" panose="02010800040101010101" pitchFamily="2" charset="-122"/>
              <a:cs typeface="Times New Roman" panose="02020603050405020304" pitchFamily="18" charset="0"/>
            </a:endParaRPr>
          </a:p>
          <a:p>
            <a:pPr>
              <a:buFontTx/>
              <a:buNone/>
            </a:pPr>
            <a:r>
              <a:rPr lang="zh-CN" altLang="en-US" b="1" dirty="0">
                <a:latin typeface="华文新魏" panose="02010800040101010101" pitchFamily="2" charset="-122"/>
                <a:ea typeface="华文新魏" panose="02010800040101010101" pitchFamily="2" charset="-122"/>
                <a:cs typeface="Times New Roman" panose="02020603050405020304" pitchFamily="18" charset="0"/>
              </a:rPr>
              <a:t> </a:t>
            </a:r>
            <a:r>
              <a:rPr lang="de-DE" altLang="zh-CN" b="1" dirty="0">
                <a:latin typeface="华文新魏" panose="02010800040101010101" pitchFamily="2" charset="-122"/>
                <a:ea typeface="华文新魏" panose="02010800040101010101" pitchFamily="2" charset="-122"/>
                <a:cs typeface="Times New Roman" panose="02020603050405020304" pitchFamily="18" charset="0"/>
              </a:rPr>
              <a:t> </a:t>
            </a:r>
            <a:endParaRPr lang="de-DE" altLang="zh-CN" b="1" dirty="0">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endParaRPr>
          </a:p>
          <a:p>
            <a:pPr>
              <a:buFontTx/>
              <a:buNone/>
            </a:pPr>
            <a:r>
              <a:rPr lang="zh-CN" altLang="en-US" b="1" dirty="0">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   </a:t>
            </a:r>
            <a:endParaRPr lang="zh-CN" altLang="en-US" b="1"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1" name="标题 4"/>
          <p:cNvSpPr txBox="1">
            <a:spLocks/>
          </p:cNvSpPr>
          <p:nvPr/>
        </p:nvSpPr>
        <p:spPr bwMode="auto">
          <a:xfrm>
            <a:off x="1563633" y="153540"/>
            <a:ext cx="6130823"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3.2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面向气候预测的集合初值扰动方法</a:t>
            </a:r>
          </a:p>
        </p:txBody>
      </p:sp>
      <p:sp>
        <p:nvSpPr>
          <p:cNvPr id="3" name="灯片编号占位符 2"/>
          <p:cNvSpPr>
            <a:spLocks noGrp="1"/>
          </p:cNvSpPr>
          <p:nvPr>
            <p:ph type="sldNum" sz="quarter" idx="12"/>
          </p:nvPr>
        </p:nvSpPr>
        <p:spPr/>
        <p:txBody>
          <a:bodyPr/>
          <a:lstStyle/>
          <a:p>
            <a:fld id="{BFEF2762-1535-4924-9D17-ADC53619C3B8}" type="slidenum">
              <a:rPr lang="zh-CN" altLang="en-US" smtClean="0"/>
              <a:t>18</a:t>
            </a:fld>
            <a:endParaRPr lang="zh-CN" altLang="en-US"/>
          </a:p>
        </p:txBody>
      </p:sp>
      <p:grpSp>
        <p:nvGrpSpPr>
          <p:cNvPr id="20" name="组合 19"/>
          <p:cNvGrpSpPr/>
          <p:nvPr/>
        </p:nvGrpSpPr>
        <p:grpSpPr>
          <a:xfrm>
            <a:off x="0" y="6437559"/>
            <a:ext cx="9144000" cy="340928"/>
            <a:chOff x="0" y="6437559"/>
            <a:chExt cx="9144000" cy="340928"/>
          </a:xfrm>
        </p:grpSpPr>
        <p:cxnSp>
          <p:nvCxnSpPr>
            <p:cNvPr id="22" name="直接连接符 21"/>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Tree>
    <p:extLst>
      <p:ext uri="{BB962C8B-B14F-4D97-AF65-F5344CB8AC3E}">
        <p14:creationId xmlns:p14="http://schemas.microsoft.com/office/powerpoint/2010/main" val="8888960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1407" y="3604316"/>
            <a:ext cx="5826247" cy="2310592"/>
          </a:xfrm>
          <a:prstGeom prst="rect">
            <a:avLst/>
          </a:prstGeom>
        </p:spPr>
      </p:pic>
      <p:pic>
        <p:nvPicPr>
          <p:cNvPr id="5" name="图片 4"/>
          <p:cNvPicPr>
            <a:picLocks noChangeAspect="1"/>
          </p:cNvPicPr>
          <p:nvPr/>
        </p:nvPicPr>
        <p:blipFill>
          <a:blip r:embed="rId4"/>
          <a:stretch>
            <a:fillRect/>
          </a:stretch>
        </p:blipFill>
        <p:spPr>
          <a:xfrm>
            <a:off x="0" y="3162873"/>
            <a:ext cx="3719753" cy="908258"/>
          </a:xfrm>
          <a:prstGeom prst="rect">
            <a:avLst/>
          </a:prstGeom>
        </p:spPr>
      </p:pic>
      <p:sp>
        <p:nvSpPr>
          <p:cNvPr id="6" name="内容占位符 2"/>
          <p:cNvSpPr txBox="1">
            <a:spLocks/>
          </p:cNvSpPr>
          <p:nvPr/>
        </p:nvSpPr>
        <p:spPr>
          <a:xfrm>
            <a:off x="193904" y="997800"/>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5"/>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6"/>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8"/>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9pPr>
          </a:lstStyle>
          <a:p>
            <a:r>
              <a:rPr lang="zh-CN" altLang="en-US" sz="2100" kern="0" dirty="0"/>
              <a:t>集合评价标准</a:t>
            </a:r>
            <a:endParaRPr lang="en-US" altLang="zh-CN" sz="2100" kern="0" dirty="0"/>
          </a:p>
        </p:txBody>
      </p:sp>
      <p:sp>
        <p:nvSpPr>
          <p:cNvPr id="7" name="文本框 6"/>
          <p:cNvSpPr txBox="1"/>
          <p:nvPr/>
        </p:nvSpPr>
        <p:spPr>
          <a:xfrm>
            <a:off x="3156647" y="997800"/>
            <a:ext cx="5890551" cy="2246769"/>
          </a:xfrm>
          <a:prstGeom prst="rect">
            <a:avLst/>
          </a:prstGeom>
          <a:noFill/>
        </p:spPr>
        <p:txBody>
          <a:bodyPr wrap="square" rtlCol="0">
            <a:spAutoFit/>
          </a:bodyPr>
          <a:lstStyle/>
          <a:p>
            <a:r>
              <a:rPr lang="zh-CN" altLang="en-US" sz="2000" dirty="0">
                <a:latin typeface="华文新魏" panose="02010800040101010101" pitchFamily="2" charset="-122"/>
                <a:ea typeface="华文新魏" panose="02010800040101010101" pitchFamily="2" charset="-122"/>
              </a:rPr>
              <a:t>试验方法：本文提出的面向气候的</a:t>
            </a:r>
            <a:r>
              <a:rPr lang="en-US" altLang="zh-CN" sz="2000" dirty="0">
                <a:solidFill>
                  <a:srgbClr val="FF0000"/>
                </a:solidFill>
                <a:latin typeface="华文新魏" panose="02010800040101010101" pitchFamily="2" charset="-122"/>
                <a:ea typeface="华文新魏" panose="02010800040101010101" pitchFamily="2" charset="-122"/>
              </a:rPr>
              <a:t>BGM</a:t>
            </a:r>
            <a:r>
              <a:rPr lang="en-US" altLang="zh-CN" sz="2000" dirty="0">
                <a:latin typeface="华文新魏" panose="02010800040101010101" pitchFamily="2" charset="-122"/>
                <a:ea typeface="华文新魏" panose="02010800040101010101" pitchFamily="2" charset="-122"/>
              </a:rPr>
              <a:t> </a:t>
            </a:r>
            <a:r>
              <a:rPr lang="en-US" altLang="zh-CN" sz="2000" dirty="0">
                <a:solidFill>
                  <a:schemeClr val="accent5">
                    <a:lumMod val="75000"/>
                  </a:schemeClr>
                </a:solidFill>
                <a:latin typeface="华文新魏" panose="02010800040101010101" pitchFamily="2" charset="-122"/>
                <a:ea typeface="华文新魏" panose="02010800040101010101" pitchFamily="2" charset="-122"/>
              </a:rPr>
              <a:t>vs</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国家气候中心使用的</a:t>
            </a:r>
            <a:r>
              <a:rPr lang="en-US" altLang="zh-CN" sz="2000" dirty="0">
                <a:solidFill>
                  <a:srgbClr val="FF0000"/>
                </a:solidFill>
                <a:latin typeface="华文新魏" panose="02010800040101010101" pitchFamily="2" charset="-122"/>
                <a:ea typeface="华文新魏" panose="02010800040101010101" pitchFamily="2" charset="-122"/>
              </a:rPr>
              <a:t>LAF</a:t>
            </a:r>
          </a:p>
          <a:p>
            <a:endParaRPr lang="en-US" altLang="zh-CN"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试验时间：</a:t>
            </a:r>
            <a:r>
              <a:rPr lang="en-US" altLang="zh-CN" sz="2000" dirty="0">
                <a:latin typeface="华文新魏" panose="02010800040101010101" pitchFamily="2" charset="-122"/>
                <a:ea typeface="华文新魏" panose="02010800040101010101" pitchFamily="2" charset="-122"/>
              </a:rPr>
              <a:t>2000 </a:t>
            </a:r>
            <a:r>
              <a:rPr lang="zh-CN" altLang="en-US" sz="2000" dirty="0">
                <a:latin typeface="华文新魏" panose="02010800040101010101" pitchFamily="2" charset="-122"/>
                <a:ea typeface="华文新魏" panose="02010800040101010101" pitchFamily="2" charset="-122"/>
              </a:rPr>
              <a:t>年</a:t>
            </a:r>
            <a:r>
              <a:rPr lang="en-US" altLang="zh-CN" sz="2000" dirty="0">
                <a:latin typeface="华文新魏" panose="02010800040101010101" pitchFamily="2" charset="-122"/>
                <a:ea typeface="华文新魏" panose="02010800040101010101" pitchFamily="2" charset="-122"/>
              </a:rPr>
              <a:t>-2014 </a:t>
            </a:r>
            <a:r>
              <a:rPr lang="zh-CN" altLang="en-US" sz="2000" dirty="0">
                <a:latin typeface="华文新魏" panose="02010800040101010101" pitchFamily="2" charset="-122"/>
                <a:ea typeface="华文新魏" panose="02010800040101010101" pitchFamily="2" charset="-122"/>
              </a:rPr>
              <a:t>年</a:t>
            </a:r>
            <a:r>
              <a:rPr lang="en-US" altLang="zh-CN" sz="2000" dirty="0">
                <a:solidFill>
                  <a:srgbClr val="FF0000"/>
                </a:solidFill>
                <a:latin typeface="华文新魏" panose="02010800040101010101" pitchFamily="2" charset="-122"/>
                <a:ea typeface="华文新魏" panose="02010800040101010101" pitchFamily="2" charset="-122"/>
              </a:rPr>
              <a:t>15</a:t>
            </a:r>
            <a:r>
              <a:rPr lang="zh-CN" altLang="en-US" sz="2000" dirty="0" smtClean="0">
                <a:solidFill>
                  <a:srgbClr val="FF0000"/>
                </a:solidFill>
                <a:latin typeface="华文新魏" panose="02010800040101010101" pitchFamily="2" charset="-122"/>
                <a:ea typeface="华文新魏" panose="02010800040101010101" pitchFamily="2" charset="-122"/>
              </a:rPr>
              <a:t>年</a:t>
            </a:r>
            <a:r>
              <a:rPr lang="zh-CN" altLang="en-US" sz="2000" dirty="0" smtClean="0">
                <a:latin typeface="华文新魏" panose="02010800040101010101" pitchFamily="2" charset="-122"/>
                <a:ea typeface="华文新魏" panose="02010800040101010101" pitchFamily="2" charset="-122"/>
              </a:rPr>
              <a:t>的</a:t>
            </a:r>
            <a:r>
              <a:rPr lang="en-US" altLang="zh-CN" sz="2000" dirty="0" smtClean="0">
                <a:latin typeface="华文新魏" panose="02010800040101010101" pitchFamily="2" charset="-122"/>
                <a:ea typeface="华文新魏" panose="02010800040101010101" pitchFamily="2" charset="-122"/>
              </a:rPr>
              <a:t>0501 </a:t>
            </a:r>
            <a:r>
              <a:rPr lang="zh-CN" altLang="en-US" sz="2000" dirty="0" smtClean="0">
                <a:latin typeface="华文新魏" panose="02010800040101010101" pitchFamily="2" charset="-122"/>
                <a:ea typeface="华文新魏" panose="02010800040101010101" pitchFamily="2" charset="-122"/>
              </a:rPr>
              <a:t>到</a:t>
            </a:r>
            <a:r>
              <a:rPr lang="en-US" altLang="zh-CN" sz="2000" dirty="0" smtClean="0">
                <a:latin typeface="华文新魏" panose="02010800040101010101" pitchFamily="2" charset="-122"/>
                <a:ea typeface="华文新魏" panose="02010800040101010101" pitchFamily="2" charset="-122"/>
              </a:rPr>
              <a:t>0831 </a:t>
            </a:r>
            <a:r>
              <a:rPr lang="zh-CN" altLang="en-US" sz="2000" dirty="0" smtClean="0">
                <a:latin typeface="华文新魏" panose="02010800040101010101" pitchFamily="2" charset="-122"/>
                <a:ea typeface="华文新魏" panose="02010800040101010101" pitchFamily="2" charset="-122"/>
              </a:rPr>
              <a:t>。</a:t>
            </a:r>
            <a:endParaRPr lang="en-US" altLang="zh-CN" sz="2000" dirty="0">
              <a:latin typeface="华文新魏" panose="02010800040101010101" pitchFamily="2" charset="-122"/>
              <a:ea typeface="华文新魏" panose="02010800040101010101" pitchFamily="2" charset="-122"/>
            </a:endParaRPr>
          </a:p>
          <a:p>
            <a:endParaRPr lang="en-US" altLang="zh-CN"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集合成员数：两种集合方法的成员数目相同，都是</a:t>
            </a:r>
            <a:r>
              <a:rPr lang="en-US" altLang="zh-CN" sz="2000" dirty="0">
                <a:latin typeface="华文新魏" panose="02010800040101010101" pitchFamily="2" charset="-122"/>
                <a:ea typeface="华文新魏" panose="02010800040101010101" pitchFamily="2" charset="-122"/>
              </a:rPr>
              <a:t>8 </a:t>
            </a:r>
            <a:r>
              <a:rPr lang="zh-CN" altLang="en-US" sz="2000" dirty="0">
                <a:latin typeface="华文新魏" panose="02010800040101010101" pitchFamily="2" charset="-122"/>
                <a:ea typeface="华文新魏" panose="02010800040101010101" pitchFamily="2" charset="-122"/>
              </a:rPr>
              <a:t>个扰动预报</a:t>
            </a:r>
            <a:r>
              <a:rPr lang="zh-CN" altLang="en-US" sz="2000" dirty="0" smtClean="0">
                <a:latin typeface="华文新魏" panose="02010800040101010101" pitchFamily="2" charset="-122"/>
                <a:ea typeface="华文新魏" panose="02010800040101010101" pitchFamily="2" charset="-122"/>
              </a:rPr>
              <a:t>加</a:t>
            </a:r>
            <a:r>
              <a:rPr lang="en-US" altLang="zh-CN" sz="2000" dirty="0" smtClean="0">
                <a:latin typeface="华文新魏" panose="02010800040101010101" pitchFamily="2" charset="-122"/>
                <a:ea typeface="华文新魏" panose="02010800040101010101" pitchFamily="2" charset="-122"/>
              </a:rPr>
              <a:t>1</a:t>
            </a:r>
            <a:r>
              <a:rPr lang="zh-CN" altLang="en-US" sz="2000" dirty="0" smtClean="0">
                <a:latin typeface="华文新魏" panose="02010800040101010101" pitchFamily="2" charset="-122"/>
                <a:ea typeface="华文新魏" panose="02010800040101010101" pitchFamily="2" charset="-122"/>
              </a:rPr>
              <a:t>个</a:t>
            </a:r>
            <a:r>
              <a:rPr lang="zh-CN" altLang="en-US" sz="2000" dirty="0">
                <a:latin typeface="华文新魏" panose="02010800040101010101" pitchFamily="2" charset="-122"/>
                <a:ea typeface="华文新魏" panose="02010800040101010101" pitchFamily="2" charset="-122"/>
              </a:rPr>
              <a:t>控制预报。</a:t>
            </a:r>
          </a:p>
        </p:txBody>
      </p:sp>
      <p:sp>
        <p:nvSpPr>
          <p:cNvPr id="13" name="标题 4"/>
          <p:cNvSpPr txBox="1">
            <a:spLocks/>
          </p:cNvSpPr>
          <p:nvPr/>
        </p:nvSpPr>
        <p:spPr bwMode="auto">
          <a:xfrm>
            <a:off x="1507366" y="191162"/>
            <a:ext cx="6130823"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3.2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面向气候预测的集合初值扰动方法</a:t>
            </a:r>
          </a:p>
        </p:txBody>
      </p:sp>
      <p:sp>
        <p:nvSpPr>
          <p:cNvPr id="3" name="灯片编号占位符 2"/>
          <p:cNvSpPr>
            <a:spLocks noGrp="1"/>
          </p:cNvSpPr>
          <p:nvPr>
            <p:ph type="sldNum" sz="quarter" idx="12"/>
          </p:nvPr>
        </p:nvSpPr>
        <p:spPr/>
        <p:txBody>
          <a:bodyPr/>
          <a:lstStyle/>
          <a:p>
            <a:fld id="{BFEF2762-1535-4924-9D17-ADC53619C3B8}" type="slidenum">
              <a:rPr lang="zh-CN" altLang="en-US" smtClean="0"/>
              <a:t>19</a:t>
            </a:fld>
            <a:endParaRPr lang="zh-CN" altLang="en-US"/>
          </a:p>
        </p:txBody>
      </p:sp>
      <p:grpSp>
        <p:nvGrpSpPr>
          <p:cNvPr id="15" name="组合 14"/>
          <p:cNvGrpSpPr/>
          <p:nvPr/>
        </p:nvGrpSpPr>
        <p:grpSpPr>
          <a:xfrm>
            <a:off x="0" y="6437559"/>
            <a:ext cx="9144000" cy="340928"/>
            <a:chOff x="0" y="6437559"/>
            <a:chExt cx="9144000" cy="340928"/>
          </a:xfrm>
        </p:grpSpPr>
        <p:cxnSp>
          <p:nvCxnSpPr>
            <p:cNvPr id="16" name="直接连接符 15"/>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pic>
        <p:nvPicPr>
          <p:cNvPr id="4" name="图片 3"/>
          <p:cNvPicPr>
            <a:picLocks noChangeAspect="1"/>
          </p:cNvPicPr>
          <p:nvPr/>
        </p:nvPicPr>
        <p:blipFill>
          <a:blip r:embed="rId9"/>
          <a:stretch>
            <a:fillRect/>
          </a:stretch>
        </p:blipFill>
        <p:spPr>
          <a:xfrm>
            <a:off x="193904" y="1953561"/>
            <a:ext cx="2626924" cy="632242"/>
          </a:xfrm>
          <a:prstGeom prst="rect">
            <a:avLst/>
          </a:prstGeom>
        </p:spPr>
      </p:pic>
      <p:pic>
        <p:nvPicPr>
          <p:cNvPr id="11" name="图片 10"/>
          <p:cNvPicPr>
            <a:picLocks noChangeAspect="1"/>
          </p:cNvPicPr>
          <p:nvPr/>
        </p:nvPicPr>
        <p:blipFill>
          <a:blip r:embed="rId10"/>
          <a:stretch>
            <a:fillRect/>
          </a:stretch>
        </p:blipFill>
        <p:spPr>
          <a:xfrm>
            <a:off x="129735" y="4464862"/>
            <a:ext cx="2215413" cy="752405"/>
          </a:xfrm>
          <a:prstGeom prst="rect">
            <a:avLst/>
          </a:prstGeom>
        </p:spPr>
      </p:pic>
    </p:spTree>
    <p:extLst>
      <p:ext uri="{BB962C8B-B14F-4D97-AF65-F5344CB8AC3E}">
        <p14:creationId xmlns:p14="http://schemas.microsoft.com/office/powerpoint/2010/main" val="817303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448"/>
            <a:ext cx="2197100" cy="6858000"/>
          </a:xfrm>
          <a:prstGeom prst="rect">
            <a:avLst/>
          </a:prstGeom>
          <a:solidFill>
            <a:srgbClr val="E6D5F2">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9" name="矩形 8"/>
          <p:cNvSpPr/>
          <p:nvPr/>
        </p:nvSpPr>
        <p:spPr>
          <a:xfrm>
            <a:off x="212398" y="1206517"/>
            <a:ext cx="1451038" cy="769441"/>
          </a:xfrm>
          <a:prstGeom prst="rect">
            <a:avLst/>
          </a:prstGeom>
        </p:spPr>
        <p:txBody>
          <a:bodyPr wrap="none">
            <a:spAutoFit/>
          </a:bodyPr>
          <a:lstStyle/>
          <a:p>
            <a:pPr algn="ctr"/>
            <a:r>
              <a:rPr lang="zh-CN" altLang="en-US" sz="4400" b="1" kern="100" dirty="0">
                <a:latin typeface="华文新魏" panose="02010800040101010101" pitchFamily="2" charset="-122"/>
                <a:ea typeface="华文新魏" panose="02010800040101010101" pitchFamily="2" charset="-122"/>
                <a:cs typeface="Times New Roman" panose="02020603050405020304" pitchFamily="18" charset="0"/>
              </a:rPr>
              <a:t>目 录</a:t>
            </a:r>
          </a:p>
        </p:txBody>
      </p:sp>
      <p:sp>
        <p:nvSpPr>
          <p:cNvPr id="10" name="矩形 9"/>
          <p:cNvSpPr/>
          <p:nvPr/>
        </p:nvSpPr>
        <p:spPr>
          <a:xfrm>
            <a:off x="209524" y="2595252"/>
            <a:ext cx="1778051" cy="584775"/>
          </a:xfrm>
          <a:prstGeom prst="rect">
            <a:avLst/>
          </a:prstGeom>
        </p:spPr>
        <p:txBody>
          <a:bodyPr wrap="none">
            <a:spAutoFit/>
          </a:bodyPr>
          <a:lstStyle/>
          <a:p>
            <a:pPr algn="ctr"/>
            <a:r>
              <a:rPr lang="en-US" altLang="zh-CN" sz="3200" b="1" kern="100" dirty="0">
                <a:latin typeface="华文新魏" panose="02010800040101010101" pitchFamily="2" charset="-122"/>
                <a:ea typeface="华文新魏" panose="02010800040101010101" pitchFamily="2" charset="-122"/>
                <a:cs typeface="Times New Roman" panose="02020603050405020304" pitchFamily="18" charset="0"/>
              </a:rPr>
              <a:t>Contents</a:t>
            </a:r>
          </a:p>
        </p:txBody>
      </p:sp>
      <p:sp>
        <p:nvSpPr>
          <p:cNvPr id="12" name="内容占位符 2"/>
          <p:cNvSpPr txBox="1">
            <a:spLocks/>
          </p:cNvSpPr>
          <p:nvPr/>
        </p:nvSpPr>
        <p:spPr>
          <a:xfrm>
            <a:off x="2801268" y="456234"/>
            <a:ext cx="8579855" cy="62646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b="1" dirty="0">
                <a:latin typeface="华文新魏" panose="02010800040101010101" pitchFamily="2" charset="-122"/>
                <a:ea typeface="华文新魏" panose="02010800040101010101" pitchFamily="2" charset="-122"/>
              </a:rPr>
              <a:t>1. </a:t>
            </a:r>
            <a:r>
              <a:rPr lang="zh-CN" altLang="en-US" sz="3200" b="1" dirty="0">
                <a:latin typeface="华文新魏" panose="02010800040101010101" pitchFamily="2" charset="-122"/>
                <a:ea typeface="华文新魏" panose="02010800040101010101" pitchFamily="2" charset="-122"/>
              </a:rPr>
              <a:t>研究背景及意义</a:t>
            </a:r>
            <a:endParaRPr lang="en-US" altLang="zh-CN" sz="3200" b="1" dirty="0">
              <a:latin typeface="华文新魏" panose="02010800040101010101" pitchFamily="2" charset="-122"/>
              <a:ea typeface="华文新魏" panose="02010800040101010101" pitchFamily="2" charset="-122"/>
            </a:endParaRPr>
          </a:p>
          <a:p>
            <a:pPr marL="914400" lvl="1" indent="-457200">
              <a:buClr>
                <a:srgbClr val="7030A0"/>
              </a:buClr>
              <a:buFont typeface="+mj-ea"/>
              <a:buAutoNum type="circleNumDbPlain"/>
            </a:pPr>
            <a:r>
              <a:rPr lang="zh-CN" altLang="en-US" dirty="0">
                <a:latin typeface="华文新魏" panose="02010800040101010101" pitchFamily="2" charset="-122"/>
                <a:ea typeface="华文新魏" panose="02010800040101010101" pitchFamily="2" charset="-122"/>
              </a:rPr>
              <a:t>气候预测与气候系统模式</a:t>
            </a:r>
            <a:endParaRPr lang="en-US" altLang="zh-CN" dirty="0">
              <a:latin typeface="华文新魏" panose="02010800040101010101" pitchFamily="2" charset="-122"/>
              <a:ea typeface="华文新魏" panose="02010800040101010101" pitchFamily="2" charset="-122"/>
            </a:endParaRPr>
          </a:p>
          <a:p>
            <a:pPr marL="914400" lvl="1" indent="-457200">
              <a:buClr>
                <a:srgbClr val="7030A0"/>
              </a:buClr>
              <a:buFont typeface="+mj-ea"/>
              <a:buAutoNum type="circleNumDbPlain"/>
            </a:pPr>
            <a:r>
              <a:rPr lang="zh-CN" altLang="en-US" dirty="0" smtClean="0">
                <a:latin typeface="华文新魏" panose="02010800040101010101" pitchFamily="2" charset="-122"/>
                <a:ea typeface="华文新魏" panose="02010800040101010101" pitchFamily="2" charset="-122"/>
              </a:rPr>
              <a:t>气候预测面临的挑战</a:t>
            </a:r>
            <a:endParaRPr lang="en-US" altLang="zh-CN" dirty="0" smtClean="0">
              <a:latin typeface="华文新魏" panose="02010800040101010101" pitchFamily="2" charset="-122"/>
              <a:ea typeface="华文新魏" panose="02010800040101010101" pitchFamily="2" charset="-122"/>
            </a:endParaRPr>
          </a:p>
          <a:p>
            <a:pPr marL="0" lvl="1" indent="0">
              <a:spcBef>
                <a:spcPts val="1000"/>
              </a:spcBef>
              <a:buClr>
                <a:srgbClr val="7030A0"/>
              </a:buClr>
              <a:buNone/>
            </a:pPr>
            <a:r>
              <a:rPr lang="en-US" altLang="zh-CN" sz="3200" b="1" dirty="0" smtClean="0">
                <a:latin typeface="华文新魏" panose="02010800040101010101" pitchFamily="2" charset="-122"/>
                <a:ea typeface="华文新魏" panose="02010800040101010101" pitchFamily="2" charset="-122"/>
              </a:rPr>
              <a:t>2. </a:t>
            </a:r>
            <a:r>
              <a:rPr lang="zh-CN" altLang="en-US" sz="3200" b="1" dirty="0" smtClean="0">
                <a:latin typeface="华文新魏" panose="02010800040101010101" pitchFamily="2" charset="-122"/>
                <a:ea typeface="华文新魏" panose="02010800040101010101" pitchFamily="2" charset="-122"/>
              </a:rPr>
              <a:t>相关工作</a:t>
            </a:r>
            <a:endParaRPr lang="en-US" altLang="zh-CN" sz="3200" b="1" dirty="0" smtClean="0">
              <a:latin typeface="华文新魏" panose="02010800040101010101" pitchFamily="2" charset="-122"/>
              <a:ea typeface="华文新魏" panose="02010800040101010101" pitchFamily="2" charset="-122"/>
            </a:endParaRPr>
          </a:p>
          <a:p>
            <a:pPr marL="914400" lvl="1" indent="-457200">
              <a:spcAft>
                <a:spcPts val="600"/>
              </a:spcAft>
              <a:buClr>
                <a:srgbClr val="7030A0"/>
              </a:buClr>
              <a:buFont typeface="+mj-ea"/>
              <a:buAutoNum type="circleNumDbPlain"/>
            </a:pPr>
            <a:r>
              <a:rPr lang="zh-CN" altLang="en-US" dirty="0" smtClean="0">
                <a:latin typeface="华文新魏" panose="02010800040101010101" pitchFamily="2" charset="-122"/>
                <a:ea typeface="华文新魏" panose="02010800040101010101" pitchFamily="2" charset="-122"/>
              </a:rPr>
              <a:t>当前不确定参数量化方法</a:t>
            </a:r>
            <a:endParaRPr lang="en-US" altLang="zh-CN" dirty="0" smtClean="0">
              <a:latin typeface="华文新魏" panose="02010800040101010101" pitchFamily="2" charset="-122"/>
              <a:ea typeface="华文新魏" panose="02010800040101010101" pitchFamily="2" charset="-122"/>
            </a:endParaRPr>
          </a:p>
          <a:p>
            <a:pPr marL="914400" lvl="1" indent="-457200">
              <a:spcAft>
                <a:spcPts val="600"/>
              </a:spcAft>
              <a:buClr>
                <a:srgbClr val="7030A0"/>
              </a:buClr>
              <a:buFont typeface="+mj-ea"/>
              <a:buAutoNum type="circleNumDbPlain"/>
            </a:pPr>
            <a:r>
              <a:rPr lang="zh-CN" altLang="en-US" kern="0" dirty="0" smtClean="0">
                <a:latin typeface="华文新魏" panose="02010800040101010101" pitchFamily="2" charset="-122"/>
                <a:ea typeface="华文新魏" panose="02010800040101010101" pitchFamily="2" charset="-122"/>
                <a:cs typeface="Times New Roman" panose="02020603050405020304" pitchFamily="18" charset="0"/>
              </a:rPr>
              <a:t>集合</a:t>
            </a:r>
            <a:r>
              <a:rPr lang="zh-CN" altLang="en-US" kern="0" dirty="0">
                <a:latin typeface="华文新魏" panose="02010800040101010101" pitchFamily="2" charset="-122"/>
                <a:ea typeface="华文新魏" panose="02010800040101010101" pitchFamily="2" charset="-122"/>
                <a:cs typeface="Times New Roman" panose="02020603050405020304" pitchFamily="18" charset="0"/>
              </a:rPr>
              <a:t>扰动方法与集合集成技术</a:t>
            </a:r>
            <a:endParaRPr lang="en-US" altLang="zh-CN" dirty="0" smtClean="0">
              <a:latin typeface="华文新魏" panose="02010800040101010101" pitchFamily="2" charset="-122"/>
              <a:ea typeface="华文新魏" panose="02010800040101010101" pitchFamily="2" charset="-122"/>
            </a:endParaRPr>
          </a:p>
          <a:p>
            <a:pPr marL="0" indent="0">
              <a:buNone/>
            </a:pPr>
            <a:r>
              <a:rPr lang="en-US" altLang="zh-CN" sz="3200" b="1" dirty="0" smtClean="0">
                <a:latin typeface="华文新魏" panose="02010800040101010101" pitchFamily="2" charset="-122"/>
                <a:ea typeface="华文新魏" panose="02010800040101010101" pitchFamily="2" charset="-122"/>
              </a:rPr>
              <a:t>3. </a:t>
            </a:r>
            <a:r>
              <a:rPr lang="zh-CN" altLang="en-US" sz="3200" b="1" dirty="0" smtClean="0">
                <a:latin typeface="华文新魏" panose="02010800040101010101" pitchFamily="2" charset="-122"/>
                <a:ea typeface="华文新魏" panose="02010800040101010101" pitchFamily="2" charset="-122"/>
              </a:rPr>
              <a:t>研究内容</a:t>
            </a:r>
            <a:endParaRPr lang="en-US" altLang="zh-CN" sz="3200" b="1" dirty="0" smtClean="0">
              <a:latin typeface="华文新魏" panose="02010800040101010101" pitchFamily="2" charset="-122"/>
              <a:ea typeface="华文新魏" panose="02010800040101010101" pitchFamily="2" charset="-122"/>
            </a:endParaRPr>
          </a:p>
          <a:p>
            <a:pPr marL="914400" lvl="1" indent="-457200">
              <a:buClr>
                <a:srgbClr val="7030A0"/>
              </a:buClr>
              <a:buFont typeface="+mj-ea"/>
              <a:buAutoNum type="circleNumDbPlain"/>
            </a:pPr>
            <a:r>
              <a:rPr lang="zh-CN" altLang="en-US" dirty="0" smtClean="0">
                <a:latin typeface="华文新魏" panose="02010800040101010101" pitchFamily="2" charset="-122"/>
                <a:ea typeface="华文新魏" panose="02010800040101010101" pitchFamily="2" charset="-122"/>
              </a:rPr>
              <a:t>面向气候系统模式的物理参数</a:t>
            </a:r>
            <a:r>
              <a:rPr lang="zh-CN" altLang="en-US" dirty="0">
                <a:latin typeface="华文新魏" panose="02010800040101010101" pitchFamily="2" charset="-122"/>
                <a:ea typeface="华文新魏" panose="02010800040101010101" pitchFamily="2" charset="-122"/>
              </a:rPr>
              <a:t>优化方法</a:t>
            </a:r>
            <a:endParaRPr lang="en-US" altLang="zh-CN" dirty="0">
              <a:latin typeface="华文新魏" panose="02010800040101010101" pitchFamily="2" charset="-122"/>
              <a:ea typeface="华文新魏" panose="02010800040101010101" pitchFamily="2" charset="-122"/>
            </a:endParaRPr>
          </a:p>
          <a:p>
            <a:pPr marL="914400" lvl="1" indent="-457200">
              <a:buClr>
                <a:srgbClr val="7030A0"/>
              </a:buClr>
              <a:buFont typeface="+mj-ea"/>
              <a:buAutoNum type="circleNumDbPlain"/>
            </a:pPr>
            <a:r>
              <a:rPr lang="zh-CN" altLang="en-US" dirty="0" smtClean="0">
                <a:latin typeface="华文新魏" panose="02010800040101010101" pitchFamily="2" charset="-122"/>
                <a:ea typeface="华文新魏" panose="02010800040101010101" pitchFamily="2" charset="-122"/>
              </a:rPr>
              <a:t>面向气候预测的集合</a:t>
            </a:r>
            <a:r>
              <a:rPr lang="zh-CN" altLang="en-US" dirty="0">
                <a:latin typeface="华文新魏" panose="02010800040101010101" pitchFamily="2" charset="-122"/>
                <a:ea typeface="华文新魏" panose="02010800040101010101" pitchFamily="2" charset="-122"/>
              </a:rPr>
              <a:t>初值扰动方法</a:t>
            </a:r>
            <a:endParaRPr lang="en-US" altLang="zh-CN" dirty="0">
              <a:latin typeface="华文新魏" panose="02010800040101010101" pitchFamily="2" charset="-122"/>
              <a:ea typeface="华文新魏" panose="02010800040101010101" pitchFamily="2" charset="-122"/>
            </a:endParaRPr>
          </a:p>
          <a:p>
            <a:pPr marL="914400" lvl="1" indent="-457200">
              <a:buClr>
                <a:srgbClr val="7030A0"/>
              </a:buClr>
              <a:buFont typeface="+mj-ea"/>
              <a:buAutoNum type="circleNumDbPlain"/>
            </a:pPr>
            <a:r>
              <a:rPr lang="zh-CN" altLang="en-US" dirty="0">
                <a:latin typeface="华文新魏" panose="02010800040101010101" pitchFamily="2" charset="-122"/>
                <a:ea typeface="华文新魏" panose="02010800040101010101" pitchFamily="2" charset="-122"/>
              </a:rPr>
              <a:t>基于机器学习的集合集成技术</a:t>
            </a:r>
            <a:endParaRPr lang="en-US" altLang="zh-CN" dirty="0">
              <a:latin typeface="华文新魏" panose="02010800040101010101" pitchFamily="2" charset="-122"/>
              <a:ea typeface="华文新魏" panose="02010800040101010101" pitchFamily="2" charset="-122"/>
            </a:endParaRPr>
          </a:p>
          <a:p>
            <a:pPr marL="914400" lvl="1" indent="-457200">
              <a:buClr>
                <a:srgbClr val="7030A0"/>
              </a:buClr>
              <a:buFont typeface="+mj-ea"/>
              <a:buAutoNum type="circleNumDbPlain"/>
            </a:pPr>
            <a:r>
              <a:rPr lang="zh-CN" altLang="en-US" dirty="0">
                <a:latin typeface="华文新魏" panose="02010800040101010101" pitchFamily="2" charset="-122"/>
                <a:ea typeface="华文新魏" panose="02010800040101010101" pitchFamily="2" charset="-122"/>
              </a:rPr>
              <a:t>气候系统模式集合预测系统设计</a:t>
            </a:r>
            <a:r>
              <a:rPr lang="zh-CN" altLang="en-US" dirty="0" smtClean="0">
                <a:latin typeface="华文新魏" panose="02010800040101010101" pitchFamily="2" charset="-122"/>
                <a:ea typeface="华文新魏" panose="02010800040101010101" pitchFamily="2" charset="-122"/>
              </a:rPr>
              <a:t>与</a:t>
            </a:r>
            <a:r>
              <a:rPr lang="zh-CN" altLang="en-US" dirty="0">
                <a:latin typeface="华文新魏" panose="02010800040101010101" pitchFamily="2" charset="-122"/>
                <a:ea typeface="华文新魏" panose="02010800040101010101" pitchFamily="2" charset="-122"/>
              </a:rPr>
              <a:t>应用</a:t>
            </a:r>
            <a:endParaRPr lang="en-US" altLang="zh-CN" dirty="0">
              <a:latin typeface="华文新魏" panose="02010800040101010101" pitchFamily="2" charset="-122"/>
              <a:ea typeface="华文新魏" panose="02010800040101010101" pitchFamily="2" charset="-122"/>
            </a:endParaRPr>
          </a:p>
          <a:p>
            <a:pPr marL="0" indent="0">
              <a:buNone/>
            </a:pPr>
            <a:r>
              <a:rPr lang="en-US" altLang="zh-CN" sz="3200" b="1" dirty="0">
                <a:latin typeface="华文新魏" panose="02010800040101010101" pitchFamily="2" charset="-122"/>
                <a:ea typeface="华文新魏" panose="02010800040101010101" pitchFamily="2" charset="-122"/>
              </a:rPr>
              <a:t>4. </a:t>
            </a:r>
            <a:r>
              <a:rPr lang="zh-CN" altLang="en-US" sz="3200" b="1" dirty="0" smtClean="0">
                <a:latin typeface="华文新魏" panose="02010800040101010101" pitchFamily="2" charset="-122"/>
                <a:ea typeface="华文新魏" panose="02010800040101010101" pitchFamily="2" charset="-122"/>
              </a:rPr>
              <a:t>总结</a:t>
            </a:r>
            <a:endParaRPr lang="en-US" altLang="zh-CN" sz="32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253649412"/>
      </p:ext>
    </p:extLst>
  </p:cSld>
  <p:clrMapOvr>
    <a:masterClrMapping/>
  </p:clrMapOvr>
  <mc:AlternateContent xmlns:mc="http://schemas.openxmlformats.org/markup-compatibility/2006">
    <mc:Choice xmlns:p14="http://schemas.microsoft.com/office/powerpoint/2010/main" Requires="p14">
      <p:transition spd="slow" p14:dur="2000" advTm="2461"/>
    </mc:Choice>
    <mc:Fallback>
      <p:transition spd="slow" advTm="246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121920" y="822128"/>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100" kern="0" dirty="0"/>
              <a:t>全球尺度分析</a:t>
            </a:r>
          </a:p>
        </p:txBody>
      </p:sp>
      <p:sp>
        <p:nvSpPr>
          <p:cNvPr id="14" name="标题 4"/>
          <p:cNvSpPr txBox="1">
            <a:spLocks/>
          </p:cNvSpPr>
          <p:nvPr/>
        </p:nvSpPr>
        <p:spPr bwMode="auto">
          <a:xfrm>
            <a:off x="1569045" y="216845"/>
            <a:ext cx="6130823"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3.2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面向气候预测的集合初值扰动方法</a:t>
            </a:r>
          </a:p>
        </p:txBody>
      </p:sp>
      <p:sp>
        <p:nvSpPr>
          <p:cNvPr id="2" name="灯片编号占位符 1"/>
          <p:cNvSpPr>
            <a:spLocks noGrp="1"/>
          </p:cNvSpPr>
          <p:nvPr>
            <p:ph type="sldNum" sz="quarter" idx="12"/>
          </p:nvPr>
        </p:nvSpPr>
        <p:spPr/>
        <p:txBody>
          <a:bodyPr/>
          <a:lstStyle/>
          <a:p>
            <a:fld id="{BFEF2762-1535-4924-9D17-ADC53619C3B8}" type="slidenum">
              <a:rPr lang="zh-CN" altLang="en-US" smtClean="0"/>
              <a:t>20</a:t>
            </a:fld>
            <a:endParaRPr lang="zh-CN" altLang="en-US"/>
          </a:p>
        </p:txBody>
      </p:sp>
      <p:grpSp>
        <p:nvGrpSpPr>
          <p:cNvPr id="16" name="组合 15"/>
          <p:cNvGrpSpPr/>
          <p:nvPr/>
        </p:nvGrpSpPr>
        <p:grpSpPr>
          <a:xfrm>
            <a:off x="0" y="6437559"/>
            <a:ext cx="9144000" cy="340928"/>
            <a:chOff x="0" y="6437559"/>
            <a:chExt cx="9144000" cy="340928"/>
          </a:xfrm>
        </p:grpSpPr>
        <p:cxnSp>
          <p:nvCxnSpPr>
            <p:cNvPr id="17" name="直接连接符 16"/>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pic>
        <p:nvPicPr>
          <p:cNvPr id="19" name="图片 18"/>
          <p:cNvPicPr/>
          <p:nvPr/>
        </p:nvPicPr>
        <p:blipFill rotWithShape="1">
          <a:blip r:embed="rId7"/>
          <a:srcRect t="36967" r="2059" b="31770"/>
          <a:stretch/>
        </p:blipFill>
        <p:spPr bwMode="auto">
          <a:xfrm>
            <a:off x="2253159" y="1637803"/>
            <a:ext cx="4637681" cy="2401846"/>
          </a:xfrm>
          <a:prstGeom prst="rect">
            <a:avLst/>
          </a:prstGeom>
          <a:ln>
            <a:noFill/>
          </a:ln>
          <a:extLst>
            <a:ext uri="{53640926-AAD7-44D8-BBD7-CCE9431645EC}">
              <a14:shadowObscured xmlns:a14="http://schemas.microsoft.com/office/drawing/2010/main"/>
            </a:ext>
          </a:extLst>
        </p:spPr>
      </p:pic>
      <p:sp>
        <p:nvSpPr>
          <p:cNvPr id="20" name="文本框 19"/>
          <p:cNvSpPr txBox="1"/>
          <p:nvPr/>
        </p:nvSpPr>
        <p:spPr>
          <a:xfrm>
            <a:off x="2955423" y="4214822"/>
            <a:ext cx="3886248" cy="400110"/>
          </a:xfrm>
          <a:prstGeom prst="rect">
            <a:avLst/>
          </a:prstGeom>
          <a:noFill/>
        </p:spPr>
        <p:txBody>
          <a:bodyPr wrap="square" rtlCol="0">
            <a:spAutoFit/>
          </a:bodyPr>
          <a:lstStyle/>
          <a:p>
            <a:r>
              <a:rPr lang="en-US" altLang="zh-CN" sz="2000" dirty="0" smtClean="0">
                <a:latin typeface="华文新魏" panose="02010800040101010101" pitchFamily="2" charset="-122"/>
                <a:ea typeface="华文新魏" panose="02010800040101010101" pitchFamily="2" charset="-122"/>
              </a:rPr>
              <a:t>BGM</a:t>
            </a:r>
            <a:r>
              <a:rPr lang="zh-CN" altLang="en-US" sz="2000" dirty="0" smtClean="0">
                <a:latin typeface="华文新魏" panose="02010800040101010101" pitchFamily="2" charset="-122"/>
                <a:ea typeface="华文新魏" panose="02010800040101010101" pitchFamily="2" charset="-122"/>
              </a:rPr>
              <a:t>和</a:t>
            </a:r>
            <a:r>
              <a:rPr lang="en-US" altLang="zh-CN" sz="2000" dirty="0" smtClean="0">
                <a:latin typeface="华文新魏" panose="02010800040101010101" pitchFamily="2" charset="-122"/>
                <a:ea typeface="华文新魏" panose="02010800040101010101" pitchFamily="2" charset="-122"/>
              </a:rPr>
              <a:t>LAF</a:t>
            </a:r>
            <a:r>
              <a:rPr lang="zh-CN" altLang="en-US" sz="2000" dirty="0" smtClean="0">
                <a:latin typeface="华文新魏" panose="02010800040101010101" pitchFamily="2" charset="-122"/>
                <a:ea typeface="华文新魏" panose="02010800040101010101" pitchFamily="2" charset="-122"/>
              </a:rPr>
              <a:t>全球平均</a:t>
            </a:r>
            <a:r>
              <a:rPr lang="en-US" altLang="zh-CN" sz="2000" dirty="0" smtClean="0">
                <a:latin typeface="华文新魏" panose="02010800040101010101" pitchFamily="2" charset="-122"/>
                <a:ea typeface="华文新魏" panose="02010800040101010101" pitchFamily="2" charset="-122"/>
              </a:rPr>
              <a:t>RMSE</a:t>
            </a:r>
            <a:r>
              <a:rPr lang="zh-CN" altLang="en-US" sz="2000" dirty="0" smtClean="0">
                <a:latin typeface="华文新魏" panose="02010800040101010101" pitchFamily="2" charset="-122"/>
                <a:ea typeface="华文新魏" panose="02010800040101010101" pitchFamily="2" charset="-122"/>
              </a:rPr>
              <a:t>的差</a:t>
            </a:r>
            <a:endParaRPr lang="zh-CN" altLang="en-US" sz="2000" dirty="0">
              <a:latin typeface="华文新魏" panose="02010800040101010101" pitchFamily="2" charset="-122"/>
              <a:ea typeface="华文新魏" panose="02010800040101010101" pitchFamily="2" charset="-122"/>
            </a:endParaRPr>
          </a:p>
        </p:txBody>
      </p:sp>
      <p:sp>
        <p:nvSpPr>
          <p:cNvPr id="3" name="文本框 2"/>
          <p:cNvSpPr txBox="1"/>
          <p:nvPr/>
        </p:nvSpPr>
        <p:spPr>
          <a:xfrm>
            <a:off x="2743200" y="4655536"/>
            <a:ext cx="4845479" cy="400110"/>
          </a:xfrm>
          <a:prstGeom prst="rect">
            <a:avLst/>
          </a:prstGeom>
          <a:noFill/>
        </p:spPr>
        <p:txBody>
          <a:bodyPr wrap="square" rtlCol="0">
            <a:spAutoFit/>
          </a:bodyPr>
          <a:lstStyle/>
          <a:p>
            <a:r>
              <a:rPr lang="zh-CN" altLang="en-US" sz="2000" dirty="0" smtClean="0">
                <a:latin typeface="华文新魏" panose="02010800040101010101" pitchFamily="2" charset="-122"/>
                <a:ea typeface="华文新魏" panose="02010800040101010101" pitchFamily="2" charset="-122"/>
              </a:rPr>
              <a:t>小于</a:t>
            </a:r>
            <a:r>
              <a:rPr lang="en-US" altLang="zh-CN" sz="2000" dirty="0" smtClean="0">
                <a:latin typeface="华文新魏" panose="02010800040101010101" pitchFamily="2" charset="-122"/>
                <a:ea typeface="华文新魏" panose="02010800040101010101" pitchFamily="2" charset="-122"/>
              </a:rPr>
              <a:t>0</a:t>
            </a:r>
            <a:r>
              <a:rPr lang="zh-CN" altLang="en-US" sz="2000" dirty="0" smtClean="0">
                <a:latin typeface="华文新魏" panose="02010800040101010101" pitchFamily="2" charset="-122"/>
                <a:ea typeface="华文新魏" panose="02010800040101010101" pitchFamily="2" charset="-122"/>
              </a:rPr>
              <a:t>，表示</a:t>
            </a:r>
            <a:r>
              <a:rPr lang="en-US" altLang="zh-CN" sz="2000" dirty="0" smtClean="0">
                <a:latin typeface="华文新魏" panose="02010800040101010101" pitchFamily="2" charset="-122"/>
                <a:ea typeface="华文新魏" panose="02010800040101010101" pitchFamily="2" charset="-122"/>
              </a:rPr>
              <a:t>BGM</a:t>
            </a:r>
            <a:r>
              <a:rPr lang="zh-CN" altLang="en-US" sz="2000" dirty="0" smtClean="0">
                <a:latin typeface="华文新魏" panose="02010800040101010101" pitchFamily="2" charset="-122"/>
                <a:ea typeface="华文新魏" panose="02010800040101010101" pitchFamily="2" charset="-122"/>
              </a:rPr>
              <a:t>预报能力比</a:t>
            </a:r>
            <a:r>
              <a:rPr lang="en-US" altLang="zh-CN" sz="2000" dirty="0" smtClean="0">
                <a:latin typeface="华文新魏" panose="02010800040101010101" pitchFamily="2" charset="-122"/>
                <a:ea typeface="华文新魏" panose="02010800040101010101" pitchFamily="2" charset="-122"/>
              </a:rPr>
              <a:t>LAF</a:t>
            </a:r>
            <a:r>
              <a:rPr lang="zh-CN" altLang="en-US" sz="2000" dirty="0" smtClean="0">
                <a:latin typeface="华文新魏" panose="02010800040101010101" pitchFamily="2" charset="-122"/>
                <a:ea typeface="华文新魏" panose="02010800040101010101" pitchFamily="2" charset="-122"/>
              </a:rPr>
              <a:t>更强</a:t>
            </a:r>
            <a:endParaRPr lang="zh-CN" altLang="en-US" sz="2000" dirty="0">
              <a:latin typeface="华文新魏" panose="02010800040101010101" pitchFamily="2" charset="-122"/>
              <a:ea typeface="华文新魏" panose="02010800040101010101" pitchFamily="2" charset="-122"/>
            </a:endParaRPr>
          </a:p>
        </p:txBody>
      </p:sp>
      <p:sp>
        <p:nvSpPr>
          <p:cNvPr id="21" name="文本框 20"/>
          <p:cNvSpPr txBox="1"/>
          <p:nvPr/>
        </p:nvSpPr>
        <p:spPr>
          <a:xfrm>
            <a:off x="1754512" y="5163101"/>
            <a:ext cx="6484972" cy="707886"/>
          </a:xfrm>
          <a:prstGeom prst="rect">
            <a:avLst/>
          </a:prstGeom>
          <a:noFill/>
        </p:spPr>
        <p:txBody>
          <a:bodyPr wrap="square" rtlCol="0">
            <a:spAutoFit/>
          </a:bodyPr>
          <a:lstStyle/>
          <a:p>
            <a:r>
              <a:rPr lang="en-US" altLang="zh-CN" sz="2000" dirty="0" smtClean="0">
                <a:solidFill>
                  <a:srgbClr val="FF0000"/>
                </a:solidFill>
                <a:latin typeface="华文新魏" panose="02010800040101010101" pitchFamily="2" charset="-122"/>
                <a:ea typeface="华文新魏" panose="02010800040101010101" pitchFamily="2" charset="-122"/>
              </a:rPr>
              <a:t>15</a:t>
            </a:r>
            <a:r>
              <a:rPr lang="zh-CN" altLang="en-US" sz="2000" dirty="0" smtClean="0">
                <a:solidFill>
                  <a:srgbClr val="FF0000"/>
                </a:solidFill>
                <a:latin typeface="华文新魏" panose="02010800040101010101" pitchFamily="2" charset="-122"/>
                <a:ea typeface="华文新魏" panose="02010800040101010101" pitchFamily="2" charset="-122"/>
              </a:rPr>
              <a:t>年平均的</a:t>
            </a:r>
            <a:r>
              <a:rPr lang="en-US" altLang="zh-CN" sz="2000" dirty="0" smtClean="0">
                <a:solidFill>
                  <a:srgbClr val="FF0000"/>
                </a:solidFill>
                <a:latin typeface="华文新魏" panose="02010800040101010101" pitchFamily="2" charset="-122"/>
                <a:ea typeface="华文新魏" panose="02010800040101010101" pitchFamily="2" charset="-122"/>
              </a:rPr>
              <a:t>5</a:t>
            </a:r>
            <a:r>
              <a:rPr lang="zh-CN" altLang="en-US" sz="2000" dirty="0" smtClean="0">
                <a:solidFill>
                  <a:srgbClr val="FF0000"/>
                </a:solidFill>
                <a:latin typeface="华文新魏" panose="02010800040101010101" pitchFamily="2" charset="-122"/>
                <a:ea typeface="华文新魏" panose="02010800040101010101" pitchFamily="2" charset="-122"/>
              </a:rPr>
              <a:t>月</a:t>
            </a:r>
            <a:r>
              <a:rPr lang="en-US" altLang="zh-CN" sz="2000" dirty="0" smtClean="0">
                <a:solidFill>
                  <a:srgbClr val="FF0000"/>
                </a:solidFill>
                <a:latin typeface="华文新魏" panose="02010800040101010101" pitchFamily="2" charset="-122"/>
                <a:ea typeface="华文新魏" panose="02010800040101010101" pitchFamily="2" charset="-122"/>
              </a:rPr>
              <a:t>-8</a:t>
            </a:r>
            <a:r>
              <a:rPr lang="zh-CN" altLang="en-US" sz="2000" dirty="0" smtClean="0">
                <a:solidFill>
                  <a:srgbClr val="FF0000"/>
                </a:solidFill>
                <a:latin typeface="华文新魏" panose="02010800040101010101" pitchFamily="2" charset="-122"/>
                <a:ea typeface="华文新魏" panose="02010800040101010101" pitchFamily="2" charset="-122"/>
              </a:rPr>
              <a:t>月的气候预报中，全球平均</a:t>
            </a:r>
            <a:r>
              <a:rPr lang="zh-CN" altLang="en-US" sz="2000" dirty="0">
                <a:solidFill>
                  <a:srgbClr val="FF0000"/>
                </a:solidFill>
                <a:latin typeface="华文新魏" panose="02010800040101010101" pitchFamily="2" charset="-122"/>
                <a:ea typeface="华文新魏" panose="02010800040101010101" pitchFamily="2" charset="-122"/>
              </a:rPr>
              <a:t>总体</a:t>
            </a:r>
            <a:r>
              <a:rPr lang="en-US" altLang="zh-CN" sz="2000" dirty="0" smtClean="0">
                <a:solidFill>
                  <a:srgbClr val="FF0000"/>
                </a:solidFill>
                <a:latin typeface="华文新魏" panose="02010800040101010101" pitchFamily="2" charset="-122"/>
                <a:ea typeface="华文新魏" panose="02010800040101010101" pitchFamily="2" charset="-122"/>
              </a:rPr>
              <a:t>BGM</a:t>
            </a:r>
            <a:r>
              <a:rPr lang="zh-CN" altLang="en-US" sz="2000" dirty="0" smtClean="0">
                <a:solidFill>
                  <a:srgbClr val="FF0000"/>
                </a:solidFill>
                <a:latin typeface="华文新魏" panose="02010800040101010101" pitchFamily="2" charset="-122"/>
                <a:ea typeface="华文新魏" panose="02010800040101010101" pitchFamily="2" charset="-122"/>
              </a:rPr>
              <a:t>偏好，但是变好趋势基于集中在起报的第一个月内</a:t>
            </a:r>
            <a:endParaRPr lang="zh-CN" altLang="en-US" sz="2000"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329118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rotWithShape="1">
          <a:blip r:embed="rId3"/>
          <a:srcRect l="-1" t="26174" r="1267" b="19858"/>
          <a:stretch/>
        </p:blipFill>
        <p:spPr bwMode="auto">
          <a:xfrm>
            <a:off x="1951262" y="1161108"/>
            <a:ext cx="5086923" cy="4011438"/>
          </a:xfrm>
          <a:prstGeom prst="rect">
            <a:avLst/>
          </a:prstGeom>
          <a:ln>
            <a:noFill/>
          </a:ln>
          <a:extLst>
            <a:ext uri="{53640926-AAD7-44D8-BBD7-CCE9431645EC}">
              <a14:shadowObscured xmlns:a14="http://schemas.microsoft.com/office/drawing/2010/main"/>
            </a:ext>
          </a:extLst>
        </p:spPr>
      </p:pic>
      <p:sp>
        <p:nvSpPr>
          <p:cNvPr id="9" name="内容占位符 2"/>
          <p:cNvSpPr txBox="1">
            <a:spLocks/>
          </p:cNvSpPr>
          <p:nvPr/>
        </p:nvSpPr>
        <p:spPr>
          <a:xfrm>
            <a:off x="121920" y="822128"/>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2100" kern="0" dirty="0"/>
              <a:t>全球尺度分析</a:t>
            </a:r>
          </a:p>
        </p:txBody>
      </p:sp>
      <p:sp>
        <p:nvSpPr>
          <p:cNvPr id="14" name="标题 4"/>
          <p:cNvSpPr txBox="1">
            <a:spLocks/>
          </p:cNvSpPr>
          <p:nvPr/>
        </p:nvSpPr>
        <p:spPr bwMode="auto">
          <a:xfrm>
            <a:off x="1506588" y="216845"/>
            <a:ext cx="6130823"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3.2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面向气候预测的集合初值扰动方法</a:t>
            </a:r>
          </a:p>
        </p:txBody>
      </p:sp>
      <p:sp>
        <p:nvSpPr>
          <p:cNvPr id="2" name="灯片编号占位符 1"/>
          <p:cNvSpPr>
            <a:spLocks noGrp="1"/>
          </p:cNvSpPr>
          <p:nvPr>
            <p:ph type="sldNum" sz="quarter" idx="12"/>
          </p:nvPr>
        </p:nvSpPr>
        <p:spPr/>
        <p:txBody>
          <a:bodyPr/>
          <a:lstStyle/>
          <a:p>
            <a:fld id="{BFEF2762-1535-4924-9D17-ADC53619C3B8}" type="slidenum">
              <a:rPr lang="zh-CN" altLang="en-US" smtClean="0"/>
              <a:t>21</a:t>
            </a:fld>
            <a:endParaRPr lang="zh-CN" altLang="en-US"/>
          </a:p>
        </p:txBody>
      </p:sp>
      <p:grpSp>
        <p:nvGrpSpPr>
          <p:cNvPr id="16" name="组合 15"/>
          <p:cNvGrpSpPr/>
          <p:nvPr/>
        </p:nvGrpSpPr>
        <p:grpSpPr>
          <a:xfrm>
            <a:off x="0" y="6437559"/>
            <a:ext cx="9144000" cy="340928"/>
            <a:chOff x="0" y="6437559"/>
            <a:chExt cx="9144000" cy="340928"/>
          </a:xfrm>
        </p:grpSpPr>
        <p:cxnSp>
          <p:nvCxnSpPr>
            <p:cNvPr id="17" name="直接连接符 16"/>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3" name="文本框 2"/>
          <p:cNvSpPr txBox="1"/>
          <p:nvPr/>
        </p:nvSpPr>
        <p:spPr>
          <a:xfrm>
            <a:off x="3298129" y="5224013"/>
            <a:ext cx="3159821" cy="369332"/>
          </a:xfrm>
          <a:prstGeom prst="rect">
            <a:avLst/>
          </a:prstGeom>
          <a:noFill/>
        </p:spPr>
        <p:txBody>
          <a:bodyPr wrap="square" rtlCol="0">
            <a:spAutoFit/>
          </a:bodyPr>
          <a:lstStyle/>
          <a:p>
            <a:r>
              <a:rPr lang="en-US" altLang="zh-CN" dirty="0" smtClean="0">
                <a:latin typeface="华文新魏" panose="02010800040101010101" pitchFamily="2" charset="-122"/>
                <a:ea typeface="华文新魏" panose="02010800040101010101" pitchFamily="2" charset="-122"/>
              </a:rPr>
              <a:t>LAF</a:t>
            </a:r>
            <a:r>
              <a:rPr lang="zh-CN" altLang="en-US" dirty="0" smtClean="0">
                <a:latin typeface="华文新魏" panose="02010800040101010101" pitchFamily="2" charset="-122"/>
                <a:ea typeface="华文新魏" panose="02010800040101010101" pitchFamily="2" charset="-122"/>
              </a:rPr>
              <a:t>和</a:t>
            </a:r>
            <a:r>
              <a:rPr lang="en-US" altLang="zh-CN" dirty="0" smtClean="0">
                <a:latin typeface="华文新魏" panose="02010800040101010101" pitchFamily="2" charset="-122"/>
                <a:ea typeface="华文新魏" panose="02010800040101010101" pitchFamily="2" charset="-122"/>
              </a:rPr>
              <a:t>BGM</a:t>
            </a:r>
            <a:r>
              <a:rPr lang="zh-CN" altLang="en-US" dirty="0" smtClean="0">
                <a:latin typeface="华文新魏" panose="02010800040101010101" pitchFamily="2" charset="-122"/>
                <a:ea typeface="华文新魏" panose="02010800040101010101" pitchFamily="2" charset="-122"/>
              </a:rPr>
              <a:t>时间相关系数</a:t>
            </a:r>
            <a:r>
              <a:rPr lang="zh-CN" altLang="en-US" dirty="0">
                <a:latin typeface="华文新魏" panose="02010800040101010101" pitchFamily="2" charset="-122"/>
                <a:ea typeface="华文新魏" panose="02010800040101010101" pitchFamily="2" charset="-122"/>
              </a:rPr>
              <a:t>比较</a:t>
            </a:r>
          </a:p>
        </p:txBody>
      </p:sp>
      <p:sp>
        <p:nvSpPr>
          <p:cNvPr id="10" name="文本框 9"/>
          <p:cNvSpPr txBox="1"/>
          <p:nvPr/>
        </p:nvSpPr>
        <p:spPr>
          <a:xfrm>
            <a:off x="1693811" y="5620905"/>
            <a:ext cx="5943600" cy="707886"/>
          </a:xfrm>
          <a:prstGeom prst="rect">
            <a:avLst/>
          </a:prstGeom>
          <a:noFill/>
        </p:spPr>
        <p:txBody>
          <a:bodyPr wrap="square" rtlCol="0">
            <a:spAutoFit/>
          </a:bodyPr>
          <a:lstStyle/>
          <a:p>
            <a:pPr algn="ctr"/>
            <a:r>
              <a:rPr lang="en-US" altLang="zh-CN" sz="2000" dirty="0" smtClean="0">
                <a:solidFill>
                  <a:srgbClr val="FF0000"/>
                </a:solidFill>
                <a:latin typeface="华文新魏" panose="02010800040101010101" pitchFamily="2" charset="-122"/>
                <a:ea typeface="华文新魏" panose="02010800040101010101" pitchFamily="2" charset="-122"/>
              </a:rPr>
              <a:t>BGM</a:t>
            </a:r>
            <a:r>
              <a:rPr lang="zh-CN" altLang="en-US" sz="2000" dirty="0" smtClean="0">
                <a:solidFill>
                  <a:srgbClr val="FF0000"/>
                </a:solidFill>
                <a:latin typeface="华文新魏" panose="02010800040101010101" pitchFamily="2" charset="-122"/>
                <a:ea typeface="华文新魏" panose="02010800040101010101" pitchFamily="2" charset="-122"/>
              </a:rPr>
              <a:t>相比</a:t>
            </a:r>
            <a:r>
              <a:rPr lang="en-US" altLang="zh-CN" sz="2000" dirty="0" smtClean="0">
                <a:solidFill>
                  <a:srgbClr val="FF0000"/>
                </a:solidFill>
                <a:latin typeface="华文新魏" panose="02010800040101010101" pitchFamily="2" charset="-122"/>
                <a:ea typeface="华文新魏" panose="02010800040101010101" pitchFamily="2" charset="-122"/>
              </a:rPr>
              <a:t>LAF</a:t>
            </a:r>
            <a:r>
              <a:rPr lang="zh-CN" altLang="en-US" sz="2000" dirty="0" smtClean="0">
                <a:solidFill>
                  <a:srgbClr val="FF0000"/>
                </a:solidFill>
                <a:latin typeface="华文新魏" panose="02010800040101010101" pitchFamily="2" charset="-122"/>
                <a:ea typeface="华文新魏" panose="02010800040101010101" pitchFamily="2" charset="-122"/>
              </a:rPr>
              <a:t>在预报第一个月内的时间相关系数在全球大部分区域得到显著提升</a:t>
            </a:r>
            <a:endParaRPr lang="zh-CN" altLang="en-US" sz="2000"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735535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rotWithShape="1">
          <a:blip r:embed="rId3"/>
          <a:srcRect l="7113" t="23705" r="745" b="19623"/>
          <a:stretch/>
        </p:blipFill>
        <p:spPr bwMode="auto">
          <a:xfrm>
            <a:off x="2193081" y="1249278"/>
            <a:ext cx="4818313" cy="4114940"/>
          </a:xfrm>
          <a:prstGeom prst="rect">
            <a:avLst/>
          </a:prstGeom>
          <a:ln>
            <a:noFill/>
          </a:ln>
          <a:extLst>
            <a:ext uri="{53640926-AAD7-44D8-BBD7-CCE9431645EC}">
              <a14:shadowObscured xmlns:a14="http://schemas.microsoft.com/office/drawing/2010/main"/>
            </a:ext>
          </a:extLst>
        </p:spPr>
      </p:pic>
      <p:sp>
        <p:nvSpPr>
          <p:cNvPr id="13" name="内容占位符 2"/>
          <p:cNvSpPr txBox="1">
            <a:spLocks/>
          </p:cNvSpPr>
          <p:nvPr/>
        </p:nvSpPr>
        <p:spPr>
          <a:xfrm>
            <a:off x="48986" y="810725"/>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2100" kern="0" dirty="0"/>
              <a:t>区域尺度分析</a:t>
            </a:r>
            <a:r>
              <a:rPr lang="en-US" altLang="zh-CN" sz="2100" kern="0" dirty="0"/>
              <a:t>--</a:t>
            </a:r>
            <a:r>
              <a:rPr lang="zh-CN" altLang="en-US" sz="2100" kern="0" dirty="0"/>
              <a:t>对中国气候影响较大的区域</a:t>
            </a:r>
          </a:p>
        </p:txBody>
      </p:sp>
      <p:sp>
        <p:nvSpPr>
          <p:cNvPr id="17" name="标题 4"/>
          <p:cNvSpPr txBox="1">
            <a:spLocks/>
          </p:cNvSpPr>
          <p:nvPr/>
        </p:nvSpPr>
        <p:spPr bwMode="auto">
          <a:xfrm>
            <a:off x="1580295" y="187479"/>
            <a:ext cx="6130823"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3.2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面向气候预测的集合初值扰动方法</a:t>
            </a:r>
          </a:p>
        </p:txBody>
      </p:sp>
      <p:sp>
        <p:nvSpPr>
          <p:cNvPr id="2" name="灯片编号占位符 1"/>
          <p:cNvSpPr>
            <a:spLocks noGrp="1"/>
          </p:cNvSpPr>
          <p:nvPr>
            <p:ph type="sldNum" sz="quarter" idx="12"/>
          </p:nvPr>
        </p:nvSpPr>
        <p:spPr/>
        <p:txBody>
          <a:bodyPr/>
          <a:lstStyle/>
          <a:p>
            <a:fld id="{BFEF2762-1535-4924-9D17-ADC53619C3B8}" type="slidenum">
              <a:rPr lang="zh-CN" altLang="en-US" smtClean="0"/>
              <a:t>22</a:t>
            </a:fld>
            <a:endParaRPr lang="zh-CN" altLang="en-US"/>
          </a:p>
        </p:txBody>
      </p:sp>
      <p:grpSp>
        <p:nvGrpSpPr>
          <p:cNvPr id="19" name="组合 18"/>
          <p:cNvGrpSpPr/>
          <p:nvPr/>
        </p:nvGrpSpPr>
        <p:grpSpPr>
          <a:xfrm>
            <a:off x="0" y="6437559"/>
            <a:ext cx="9144000" cy="340928"/>
            <a:chOff x="0" y="6437559"/>
            <a:chExt cx="9144000" cy="340928"/>
          </a:xfrm>
        </p:grpSpPr>
        <p:cxnSp>
          <p:nvCxnSpPr>
            <p:cNvPr id="20" name="直接连接符 19"/>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grpSp>
        <p:nvGrpSpPr>
          <p:cNvPr id="23" name="组合 22"/>
          <p:cNvGrpSpPr/>
          <p:nvPr/>
        </p:nvGrpSpPr>
        <p:grpSpPr>
          <a:xfrm>
            <a:off x="6141075" y="3411580"/>
            <a:ext cx="2691150" cy="1366528"/>
            <a:chOff x="6443450" y="3807230"/>
            <a:chExt cx="2691150" cy="1366528"/>
          </a:xfrm>
        </p:grpSpPr>
        <p:sp>
          <p:nvSpPr>
            <p:cNvPr id="3" name="椭圆 2"/>
            <p:cNvSpPr/>
            <p:nvPr/>
          </p:nvSpPr>
          <p:spPr>
            <a:xfrm>
              <a:off x="6443450" y="3807230"/>
              <a:ext cx="927168" cy="54309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曲线连接符 5"/>
            <p:cNvCxnSpPr/>
            <p:nvPr/>
          </p:nvCxnSpPr>
          <p:spPr>
            <a:xfrm>
              <a:off x="7370618" y="4084320"/>
              <a:ext cx="399011" cy="266007"/>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671560" y="4078778"/>
              <a:ext cx="1252451" cy="646331"/>
            </a:xfrm>
            <a:prstGeom prst="rect">
              <a:avLst/>
            </a:prstGeom>
            <a:noFill/>
          </p:spPr>
          <p:txBody>
            <a:bodyPr wrap="square" rtlCol="0">
              <a:spAutoFit/>
            </a:bodyPr>
            <a:lstStyle/>
            <a:p>
              <a:r>
                <a:rPr lang="en-US" altLang="zh-CN" dirty="0" smtClean="0"/>
                <a:t>LAF:0.61</a:t>
              </a:r>
            </a:p>
            <a:p>
              <a:r>
                <a:rPr lang="en-US" altLang="zh-CN" dirty="0" smtClean="0"/>
                <a:t>BGM:0.82</a:t>
              </a:r>
              <a:endParaRPr lang="zh-CN" altLang="en-US" dirty="0"/>
            </a:p>
          </p:txBody>
        </p:sp>
        <p:sp>
          <p:nvSpPr>
            <p:cNvPr id="22" name="文本框 21"/>
            <p:cNvSpPr txBox="1"/>
            <p:nvPr/>
          </p:nvSpPr>
          <p:spPr>
            <a:xfrm>
              <a:off x="7416636" y="4804426"/>
              <a:ext cx="1717964" cy="369332"/>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异常相关系数</a:t>
              </a:r>
              <a:endParaRPr lang="zh-CN" altLang="en-US" dirty="0">
                <a:latin typeface="华文新魏" panose="02010800040101010101" pitchFamily="2" charset="-122"/>
                <a:ea typeface="华文新魏" panose="02010800040101010101" pitchFamily="2" charset="-122"/>
              </a:endParaRPr>
            </a:p>
          </p:txBody>
        </p:sp>
      </p:grpSp>
      <p:sp>
        <p:nvSpPr>
          <p:cNvPr id="24" name="文本框 23"/>
          <p:cNvSpPr txBox="1"/>
          <p:nvPr/>
        </p:nvSpPr>
        <p:spPr>
          <a:xfrm>
            <a:off x="3180091" y="5384806"/>
            <a:ext cx="3183311" cy="369332"/>
          </a:xfrm>
          <a:prstGeom prst="rect">
            <a:avLst/>
          </a:prstGeom>
          <a:noFill/>
        </p:spPr>
        <p:txBody>
          <a:bodyPr wrap="square" rtlCol="0">
            <a:spAutoFit/>
          </a:bodyPr>
          <a:lstStyle/>
          <a:p>
            <a:r>
              <a:rPr lang="en-US" altLang="zh-CN" dirty="0" smtClean="0">
                <a:latin typeface="华文新魏" panose="02010800040101010101" pitchFamily="2" charset="-122"/>
                <a:ea typeface="华文新魏" panose="02010800040101010101" pitchFamily="2" charset="-122"/>
              </a:rPr>
              <a:t>LAF</a:t>
            </a:r>
            <a:r>
              <a:rPr lang="zh-CN" altLang="en-US" dirty="0" smtClean="0">
                <a:latin typeface="华文新魏" panose="02010800040101010101" pitchFamily="2" charset="-122"/>
                <a:ea typeface="华文新魏" panose="02010800040101010101" pitchFamily="2" charset="-122"/>
              </a:rPr>
              <a:t>和</a:t>
            </a:r>
            <a:r>
              <a:rPr lang="en-US" altLang="zh-CN" dirty="0" smtClean="0">
                <a:latin typeface="华文新魏" panose="02010800040101010101" pitchFamily="2" charset="-122"/>
                <a:ea typeface="华文新魏" panose="02010800040101010101" pitchFamily="2" charset="-122"/>
              </a:rPr>
              <a:t>BGM</a:t>
            </a:r>
            <a:r>
              <a:rPr lang="zh-CN" altLang="en-US" dirty="0">
                <a:latin typeface="华文新魏" panose="02010800040101010101" pitchFamily="2" charset="-122"/>
                <a:ea typeface="华文新魏" panose="02010800040101010101" pitchFamily="2" charset="-122"/>
              </a:rPr>
              <a:t>异常</a:t>
            </a:r>
            <a:r>
              <a:rPr lang="zh-CN" altLang="en-US" dirty="0" smtClean="0">
                <a:latin typeface="华文新魏" panose="02010800040101010101" pitchFamily="2" charset="-122"/>
                <a:ea typeface="华文新魏" panose="02010800040101010101" pitchFamily="2" charset="-122"/>
              </a:rPr>
              <a:t>相关性比较</a:t>
            </a:r>
            <a:endParaRPr lang="zh-CN" altLang="en-US" dirty="0">
              <a:latin typeface="华文新魏" panose="02010800040101010101" pitchFamily="2" charset="-122"/>
              <a:ea typeface="华文新魏" panose="02010800040101010101" pitchFamily="2" charset="-122"/>
            </a:endParaRPr>
          </a:p>
        </p:txBody>
      </p:sp>
      <p:sp>
        <p:nvSpPr>
          <p:cNvPr id="15" name="文本框 14"/>
          <p:cNvSpPr txBox="1"/>
          <p:nvPr/>
        </p:nvSpPr>
        <p:spPr>
          <a:xfrm>
            <a:off x="1767518" y="5813779"/>
            <a:ext cx="5943600" cy="400110"/>
          </a:xfrm>
          <a:prstGeom prst="rect">
            <a:avLst/>
          </a:prstGeom>
          <a:noFill/>
        </p:spPr>
        <p:txBody>
          <a:bodyPr wrap="square" rtlCol="0">
            <a:spAutoFit/>
          </a:bodyPr>
          <a:lstStyle/>
          <a:p>
            <a:pPr algn="ctr"/>
            <a:r>
              <a:rPr lang="en-US" altLang="zh-CN" sz="2000" dirty="0" smtClean="0">
                <a:solidFill>
                  <a:srgbClr val="FF0000"/>
                </a:solidFill>
                <a:latin typeface="华文新魏" panose="02010800040101010101" pitchFamily="2" charset="-122"/>
                <a:ea typeface="华文新魏" panose="02010800040101010101" pitchFamily="2" charset="-122"/>
              </a:rPr>
              <a:t>BGM</a:t>
            </a:r>
            <a:r>
              <a:rPr lang="zh-CN" altLang="en-US" sz="2000" dirty="0" smtClean="0">
                <a:solidFill>
                  <a:srgbClr val="FF0000"/>
                </a:solidFill>
                <a:latin typeface="华文新魏" panose="02010800040101010101" pitchFamily="2" charset="-122"/>
                <a:ea typeface="华文新魏" panose="02010800040101010101" pitchFamily="2" charset="-122"/>
              </a:rPr>
              <a:t>相比</a:t>
            </a:r>
            <a:r>
              <a:rPr lang="en-US" altLang="zh-CN" sz="2000" dirty="0" smtClean="0">
                <a:solidFill>
                  <a:srgbClr val="FF0000"/>
                </a:solidFill>
                <a:latin typeface="华文新魏" panose="02010800040101010101" pitchFamily="2" charset="-122"/>
                <a:ea typeface="华文新魏" panose="02010800040101010101" pitchFamily="2" charset="-122"/>
              </a:rPr>
              <a:t>LAF</a:t>
            </a:r>
            <a:r>
              <a:rPr lang="zh-CN" altLang="en-US" sz="2000" dirty="0" smtClean="0">
                <a:solidFill>
                  <a:srgbClr val="FF0000"/>
                </a:solidFill>
                <a:latin typeface="华文新魏" panose="02010800040101010101" pitchFamily="2" charset="-122"/>
                <a:ea typeface="华文新魏" panose="02010800040101010101" pitchFamily="2" charset="-122"/>
              </a:rPr>
              <a:t>在</a:t>
            </a:r>
            <a:r>
              <a:rPr lang="en-US" altLang="zh-CN" sz="2000" dirty="0" smtClean="0">
                <a:solidFill>
                  <a:srgbClr val="FF0000"/>
                </a:solidFill>
                <a:latin typeface="华文新魏" panose="02010800040101010101" pitchFamily="2" charset="-122"/>
                <a:ea typeface="华文新魏" panose="02010800040101010101" pitchFamily="2" charset="-122"/>
              </a:rPr>
              <a:t>15</a:t>
            </a:r>
            <a:r>
              <a:rPr lang="zh-CN" altLang="en-US" sz="2000" dirty="0" smtClean="0">
                <a:solidFill>
                  <a:srgbClr val="FF0000"/>
                </a:solidFill>
                <a:latin typeface="华文新魏" panose="02010800040101010101" pitchFamily="2" charset="-122"/>
                <a:ea typeface="华文新魏" panose="02010800040101010101" pitchFamily="2" charset="-122"/>
              </a:rPr>
              <a:t>年的</a:t>
            </a:r>
            <a:r>
              <a:rPr lang="en-US" altLang="zh-CN" sz="2000" dirty="0" smtClean="0">
                <a:solidFill>
                  <a:srgbClr val="FF0000"/>
                </a:solidFill>
                <a:latin typeface="华文新魏" panose="02010800040101010101" pitchFamily="2" charset="-122"/>
                <a:ea typeface="华文新魏" panose="02010800040101010101" pitchFamily="2" charset="-122"/>
              </a:rPr>
              <a:t>5</a:t>
            </a:r>
            <a:r>
              <a:rPr lang="zh-CN" altLang="en-US" sz="2000" dirty="0" smtClean="0">
                <a:solidFill>
                  <a:srgbClr val="FF0000"/>
                </a:solidFill>
                <a:latin typeface="华文新魏" panose="02010800040101010101" pitchFamily="2" charset="-122"/>
                <a:ea typeface="华文新魏" panose="02010800040101010101" pitchFamily="2" charset="-122"/>
              </a:rPr>
              <a:t>月份预测中更接近于观测</a:t>
            </a:r>
            <a:endParaRPr lang="zh-CN" altLang="en-US" sz="2000"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2965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bwMode="auto">
          <a:xfrm>
            <a:off x="1471330" y="213467"/>
            <a:ext cx="6068784"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3.3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基于机器学习的集合集成技术研究</a:t>
            </a:r>
          </a:p>
        </p:txBody>
      </p:sp>
      <p:sp>
        <p:nvSpPr>
          <p:cNvPr id="7" name="内容占位符 2"/>
          <p:cNvSpPr txBox="1">
            <a:spLocks/>
          </p:cNvSpPr>
          <p:nvPr/>
        </p:nvSpPr>
        <p:spPr>
          <a:xfrm>
            <a:off x="182271" y="1029655"/>
            <a:ext cx="8843365"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100" kern="0" dirty="0" smtClean="0"/>
              <a:t>目的：将模式输出的多个集合成员的结果综合成确定性预测结果</a:t>
            </a:r>
            <a:endParaRPr lang="en-US" altLang="zh-CN" sz="2100" kern="0" dirty="0" smtClean="0"/>
          </a:p>
          <a:p>
            <a:r>
              <a:rPr lang="zh-CN" altLang="en-US" sz="2100" kern="0" dirty="0" smtClean="0"/>
              <a:t>问题</a:t>
            </a:r>
            <a:r>
              <a:rPr lang="zh-CN" altLang="en-US" sz="2100" kern="0" dirty="0"/>
              <a:t>：大量的气候系统模式的集合预测输出数据以及观测数据未被使用</a:t>
            </a:r>
            <a:endParaRPr lang="en-US" altLang="zh-CN" sz="2100" kern="0" dirty="0"/>
          </a:p>
          <a:p>
            <a:r>
              <a:rPr lang="zh-CN" altLang="en-US" sz="2100" kern="0" dirty="0" smtClean="0"/>
              <a:t>现有</a:t>
            </a:r>
            <a:r>
              <a:rPr lang="zh-CN" altLang="en-US" sz="2100" kern="0" dirty="0"/>
              <a:t>方法：集合平均等统计方法</a:t>
            </a:r>
            <a:endParaRPr lang="en-US" altLang="zh-CN" sz="2100" kern="0" dirty="0"/>
          </a:p>
        </p:txBody>
      </p:sp>
      <p:sp>
        <p:nvSpPr>
          <p:cNvPr id="9" name="灯片编号占位符 8"/>
          <p:cNvSpPr>
            <a:spLocks noGrp="1"/>
          </p:cNvSpPr>
          <p:nvPr>
            <p:ph type="sldNum" sz="quarter" idx="12"/>
          </p:nvPr>
        </p:nvSpPr>
        <p:spPr/>
        <p:txBody>
          <a:bodyPr/>
          <a:lstStyle/>
          <a:p>
            <a:fld id="{BFEF2762-1535-4924-9D17-ADC53619C3B8}" type="slidenum">
              <a:rPr lang="zh-CN" altLang="en-US" smtClean="0"/>
              <a:t>23</a:t>
            </a:fld>
            <a:endParaRPr lang="zh-CN" altLang="en-US"/>
          </a:p>
        </p:txBody>
      </p:sp>
      <p:grpSp>
        <p:nvGrpSpPr>
          <p:cNvPr id="10" name="组合 9"/>
          <p:cNvGrpSpPr/>
          <p:nvPr/>
        </p:nvGrpSpPr>
        <p:grpSpPr>
          <a:xfrm>
            <a:off x="0" y="6437559"/>
            <a:ext cx="9144000" cy="340928"/>
            <a:chOff x="0" y="6437559"/>
            <a:chExt cx="9144000" cy="340928"/>
          </a:xfrm>
        </p:grpSpPr>
        <p:cxnSp>
          <p:nvCxnSpPr>
            <p:cNvPr id="11" name="直接连接符 10"/>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445" y="2460410"/>
            <a:ext cx="4179832" cy="2373793"/>
          </a:xfrm>
          <a:prstGeom prst="rect">
            <a:avLst/>
          </a:prstGeom>
        </p:spPr>
      </p:pic>
      <p:pic>
        <p:nvPicPr>
          <p:cNvPr id="15" name="图片 14"/>
          <p:cNvPicPr>
            <a:picLocks noChangeAspect="1"/>
          </p:cNvPicPr>
          <p:nvPr/>
        </p:nvPicPr>
        <p:blipFill>
          <a:blip r:embed="rId8"/>
          <a:stretch>
            <a:fillRect/>
          </a:stretch>
        </p:blipFill>
        <p:spPr>
          <a:xfrm>
            <a:off x="5579774" y="4043148"/>
            <a:ext cx="2944729" cy="2207161"/>
          </a:xfrm>
          <a:prstGeom prst="rect">
            <a:avLst/>
          </a:prstGeom>
        </p:spPr>
      </p:pic>
      <p:grpSp>
        <p:nvGrpSpPr>
          <p:cNvPr id="5" name="组合 4"/>
          <p:cNvGrpSpPr/>
          <p:nvPr/>
        </p:nvGrpSpPr>
        <p:grpSpPr>
          <a:xfrm>
            <a:off x="5410497" y="1862941"/>
            <a:ext cx="3733503" cy="2327675"/>
            <a:chOff x="5410497" y="1854920"/>
            <a:chExt cx="3733503" cy="2327675"/>
          </a:xfrm>
        </p:grpSpPr>
        <p:pic>
          <p:nvPicPr>
            <p:cNvPr id="16" name="图片 15"/>
            <p:cNvPicPr>
              <a:picLocks noChangeAspect="1"/>
            </p:cNvPicPr>
            <p:nvPr/>
          </p:nvPicPr>
          <p:blipFill>
            <a:blip r:embed="rId9"/>
            <a:stretch>
              <a:fillRect/>
            </a:stretch>
          </p:blipFill>
          <p:spPr>
            <a:xfrm>
              <a:off x="5519616" y="1854920"/>
              <a:ext cx="3004887" cy="2253666"/>
            </a:xfrm>
            <a:prstGeom prst="rect">
              <a:avLst/>
            </a:prstGeom>
          </p:spPr>
        </p:pic>
        <p:sp>
          <p:nvSpPr>
            <p:cNvPr id="2" name="文本框 1"/>
            <p:cNvSpPr txBox="1"/>
            <p:nvPr/>
          </p:nvSpPr>
          <p:spPr>
            <a:xfrm>
              <a:off x="6898106" y="3936374"/>
              <a:ext cx="2245894" cy="246221"/>
            </a:xfrm>
            <a:prstGeom prst="rect">
              <a:avLst/>
            </a:prstGeom>
            <a:noFill/>
          </p:spPr>
          <p:txBody>
            <a:bodyPr wrap="square" rtlCol="0">
              <a:spAutoFit/>
            </a:bodyPr>
            <a:lstStyle/>
            <a:p>
              <a:r>
                <a:rPr lang="zh-CN" altLang="en-US" sz="1000" dirty="0">
                  <a:latin typeface="Arial" panose="020B0604020202020204" pitchFamily="34" charset="0"/>
                  <a:cs typeface="Arial" panose="020B0604020202020204" pitchFamily="34" charset="0"/>
                </a:rPr>
                <a:t>时间</a:t>
              </a:r>
            </a:p>
          </p:txBody>
        </p:sp>
        <p:sp>
          <p:nvSpPr>
            <p:cNvPr id="4" name="文本框 3"/>
            <p:cNvSpPr txBox="1"/>
            <p:nvPr/>
          </p:nvSpPr>
          <p:spPr>
            <a:xfrm>
              <a:off x="5410497" y="2309283"/>
              <a:ext cx="338554" cy="1389192"/>
            </a:xfrm>
            <a:prstGeom prst="rect">
              <a:avLst/>
            </a:prstGeom>
            <a:noFill/>
          </p:spPr>
          <p:txBody>
            <a:bodyPr vert="eaVert" wrap="square" rtlCol="0">
              <a:spAutoFit/>
            </a:bodyPr>
            <a:lstStyle/>
            <a:p>
              <a:pPr algn="ctr"/>
              <a:r>
                <a:rPr lang="zh-CN" altLang="en-US" sz="1000" dirty="0" smtClean="0">
                  <a:latin typeface="Arial" panose="020B0604020202020204" pitchFamily="34" charset="0"/>
                  <a:cs typeface="Arial" panose="020B0604020202020204" pitchFamily="34" charset="0"/>
                </a:rPr>
                <a:t>观测与模式温度偏差</a:t>
              </a:r>
              <a:endParaRPr lang="zh-CN" altLang="en-US" sz="1000" dirty="0">
                <a:latin typeface="Arial" panose="020B0604020202020204" pitchFamily="34" charset="0"/>
                <a:cs typeface="Arial" panose="020B0604020202020204" pitchFamily="34" charset="0"/>
              </a:endParaRPr>
            </a:p>
          </p:txBody>
        </p:sp>
      </p:grpSp>
      <p:sp>
        <p:nvSpPr>
          <p:cNvPr id="8" name="文本框 7"/>
          <p:cNvSpPr txBox="1"/>
          <p:nvPr/>
        </p:nvSpPr>
        <p:spPr>
          <a:xfrm>
            <a:off x="6589295" y="6172041"/>
            <a:ext cx="2101516" cy="246221"/>
          </a:xfrm>
          <a:prstGeom prst="rect">
            <a:avLst/>
          </a:prstGeom>
          <a:noFill/>
        </p:spPr>
        <p:txBody>
          <a:bodyPr wrap="square" rtlCol="0">
            <a:spAutoFit/>
          </a:bodyPr>
          <a:lstStyle/>
          <a:p>
            <a:r>
              <a:rPr lang="zh-CN" altLang="en-US" sz="1000" dirty="0">
                <a:latin typeface="Arial" panose="020B0604020202020204" pitchFamily="34" charset="0"/>
                <a:cs typeface="Arial" panose="020B0604020202020204" pitchFamily="34" charset="0"/>
              </a:rPr>
              <a:t>观测数据频谱分析</a:t>
            </a:r>
          </a:p>
        </p:txBody>
      </p:sp>
      <p:sp>
        <p:nvSpPr>
          <p:cNvPr id="13" name="文本框 12"/>
          <p:cNvSpPr txBox="1"/>
          <p:nvPr/>
        </p:nvSpPr>
        <p:spPr>
          <a:xfrm>
            <a:off x="506612" y="5038105"/>
            <a:ext cx="5400697" cy="369332"/>
          </a:xfrm>
          <a:prstGeom prst="rect">
            <a:avLst/>
          </a:prstGeom>
          <a:noFill/>
        </p:spPr>
        <p:txBody>
          <a:bodyPr wrap="square" rtlCol="0">
            <a:spAutoFit/>
          </a:bodyPr>
          <a:lstStyle/>
          <a:p>
            <a:r>
              <a:rPr lang="en-US" altLang="zh-CN" dirty="0" smtClean="0">
                <a:latin typeface="华文新魏" panose="02010800040101010101" pitchFamily="2" charset="-122"/>
                <a:ea typeface="华文新魏" panose="02010800040101010101" pitchFamily="2" charset="-122"/>
              </a:rPr>
              <a:t>1.</a:t>
            </a:r>
            <a:r>
              <a:rPr lang="zh-CN" altLang="en-US" dirty="0" smtClean="0">
                <a:latin typeface="华文新魏" panose="02010800040101010101" pitchFamily="2" charset="-122"/>
                <a:ea typeface="华文新魏" panose="02010800040101010101" pitchFamily="2" charset="-122"/>
              </a:rPr>
              <a:t>观测数据和模式数据的偏差存在一定的规律</a:t>
            </a:r>
            <a:endParaRPr lang="zh-CN" altLang="en-US" dirty="0">
              <a:latin typeface="华文新魏" panose="02010800040101010101" pitchFamily="2" charset="-122"/>
              <a:ea typeface="华文新魏" panose="02010800040101010101" pitchFamily="2" charset="-122"/>
            </a:endParaRPr>
          </a:p>
        </p:txBody>
      </p:sp>
      <p:sp>
        <p:nvSpPr>
          <p:cNvPr id="17" name="文本框 16"/>
          <p:cNvSpPr txBox="1"/>
          <p:nvPr/>
        </p:nvSpPr>
        <p:spPr>
          <a:xfrm>
            <a:off x="491702" y="5499258"/>
            <a:ext cx="5400697" cy="369332"/>
          </a:xfrm>
          <a:prstGeom prst="rect">
            <a:avLst/>
          </a:prstGeom>
          <a:noFill/>
        </p:spPr>
        <p:txBody>
          <a:bodyPr wrap="square" rtlCol="0">
            <a:spAutoFit/>
          </a:bodyPr>
          <a:lstStyle/>
          <a:p>
            <a:r>
              <a:rPr lang="en-US" altLang="zh-CN" dirty="0">
                <a:latin typeface="华文新魏" panose="02010800040101010101" pitchFamily="2" charset="-122"/>
                <a:ea typeface="华文新魏" panose="02010800040101010101" pitchFamily="2" charset="-122"/>
              </a:rPr>
              <a:t>2</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由频谱分析结果可知，年周期信号强</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4238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bwMode="auto">
          <a:xfrm>
            <a:off x="1471330" y="250438"/>
            <a:ext cx="6068784"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3.3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基于机器学习的集合集成技术研究</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4874" y="3651244"/>
            <a:ext cx="6044223" cy="2309327"/>
          </a:xfrm>
          <a:prstGeom prst="rect">
            <a:avLst/>
          </a:prstGeom>
        </p:spPr>
      </p:pic>
      <p:sp>
        <p:nvSpPr>
          <p:cNvPr id="7" name="内容占位符 2"/>
          <p:cNvSpPr txBox="1">
            <a:spLocks/>
          </p:cNvSpPr>
          <p:nvPr/>
        </p:nvSpPr>
        <p:spPr>
          <a:xfrm>
            <a:off x="227845" y="901801"/>
            <a:ext cx="8843365" cy="2475803"/>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pPr marL="0" indent="0">
              <a:buNone/>
            </a:pPr>
            <a:r>
              <a:rPr lang="zh-CN" altLang="en-US" sz="2000" kern="0" dirty="0" smtClean="0"/>
              <a:t>设计思路</a:t>
            </a:r>
            <a:r>
              <a:rPr lang="zh-CN" altLang="en-US" sz="2000" kern="0" dirty="0" smtClean="0">
                <a:sym typeface="Wingdings" panose="05000000000000000000" pitchFamily="2" charset="2"/>
              </a:rPr>
              <a:t>：</a:t>
            </a:r>
            <a:endParaRPr lang="en-US" altLang="zh-CN" sz="2000" kern="0" dirty="0" smtClean="0">
              <a:sym typeface="Wingdings" panose="05000000000000000000" pitchFamily="2" charset="2"/>
            </a:endParaRPr>
          </a:p>
          <a:p>
            <a:pPr indent="457200"/>
            <a:r>
              <a:rPr lang="zh-CN" altLang="en-US" sz="2000" kern="0" dirty="0" smtClean="0">
                <a:sym typeface="Wingdings" panose="05000000000000000000" pitchFamily="2" charset="2"/>
              </a:rPr>
              <a:t>根据</a:t>
            </a:r>
            <a:r>
              <a:rPr lang="zh-CN" altLang="en-US" sz="2000" kern="0" dirty="0" smtClean="0">
                <a:sym typeface="Wingdings" panose="05000000000000000000" pitchFamily="2" charset="2"/>
              </a:rPr>
              <a:t>年周期信号，每年相同月份</a:t>
            </a:r>
            <a:r>
              <a:rPr lang="zh-CN" altLang="en-US" sz="2000" kern="0" dirty="0">
                <a:sym typeface="Wingdings" panose="05000000000000000000" pitchFamily="2" charset="2"/>
              </a:rPr>
              <a:t>气候</a:t>
            </a:r>
            <a:r>
              <a:rPr lang="zh-CN" altLang="en-US" sz="2000" kern="0" dirty="0" smtClean="0">
                <a:sym typeface="Wingdings" panose="05000000000000000000" pitchFamily="2" charset="2"/>
              </a:rPr>
              <a:t>表现相似，为每个固定的月份单独建立集成</a:t>
            </a:r>
            <a:r>
              <a:rPr lang="zh-CN" altLang="en-US" sz="2000" kern="0" dirty="0">
                <a:sym typeface="Wingdings" panose="05000000000000000000" pitchFamily="2" charset="2"/>
              </a:rPr>
              <a:t>回归</a:t>
            </a:r>
            <a:r>
              <a:rPr lang="zh-CN" altLang="en-US" sz="2000" kern="0" dirty="0" smtClean="0">
                <a:sym typeface="Wingdings" panose="05000000000000000000" pitchFamily="2" charset="2"/>
              </a:rPr>
              <a:t>模型</a:t>
            </a:r>
            <a:endParaRPr lang="en-US" altLang="zh-CN" sz="2000" kern="0" dirty="0" smtClean="0">
              <a:sym typeface="Wingdings" panose="05000000000000000000" pitchFamily="2" charset="2"/>
            </a:endParaRPr>
          </a:p>
          <a:p>
            <a:pPr indent="457200"/>
            <a:r>
              <a:rPr lang="zh-CN" altLang="en-US" sz="2000" kern="0" dirty="0" smtClean="0">
                <a:sym typeface="Wingdings" panose="05000000000000000000" pitchFamily="2" charset="2"/>
              </a:rPr>
              <a:t>根据临近时间气候的连续性，引入</a:t>
            </a:r>
            <a:r>
              <a:rPr lang="zh-CN" altLang="en-US" sz="2000" kern="0" dirty="0" smtClean="0">
                <a:sym typeface="Wingdings" panose="05000000000000000000" pitchFamily="2" charset="2"/>
              </a:rPr>
              <a:t>临近年份的观测信息</a:t>
            </a:r>
            <a:endParaRPr lang="en-US" altLang="zh-CN" sz="2000" kern="0" dirty="0">
              <a:sym typeface="Wingdings" panose="05000000000000000000" pitchFamily="2" charset="2"/>
            </a:endParaRPr>
          </a:p>
          <a:p>
            <a:pPr marL="0" indent="0">
              <a:buNone/>
            </a:pPr>
            <a:endParaRPr lang="en-US" altLang="zh-CN" sz="2000" kern="0" dirty="0" smtClean="0"/>
          </a:p>
        </p:txBody>
      </p:sp>
      <p:sp>
        <p:nvSpPr>
          <p:cNvPr id="9" name="灯片编号占位符 8"/>
          <p:cNvSpPr>
            <a:spLocks noGrp="1"/>
          </p:cNvSpPr>
          <p:nvPr>
            <p:ph type="sldNum" sz="quarter" idx="12"/>
          </p:nvPr>
        </p:nvSpPr>
        <p:spPr/>
        <p:txBody>
          <a:bodyPr/>
          <a:lstStyle/>
          <a:p>
            <a:fld id="{BFEF2762-1535-4924-9D17-ADC53619C3B8}" type="slidenum">
              <a:rPr lang="zh-CN" altLang="en-US" smtClean="0"/>
              <a:t>24</a:t>
            </a:fld>
            <a:endParaRPr lang="zh-CN" altLang="en-US"/>
          </a:p>
        </p:txBody>
      </p:sp>
      <p:grpSp>
        <p:nvGrpSpPr>
          <p:cNvPr id="10" name="组合 9"/>
          <p:cNvGrpSpPr/>
          <p:nvPr/>
        </p:nvGrpSpPr>
        <p:grpSpPr>
          <a:xfrm>
            <a:off x="0" y="6437559"/>
            <a:ext cx="9144000" cy="340928"/>
            <a:chOff x="0" y="6437559"/>
            <a:chExt cx="9144000" cy="340928"/>
          </a:xfrm>
        </p:grpSpPr>
        <p:cxnSp>
          <p:nvCxnSpPr>
            <p:cNvPr id="11" name="直接连接符 10"/>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13" name="内容占位符 2"/>
          <p:cNvSpPr txBox="1">
            <a:spLocks/>
          </p:cNvSpPr>
          <p:nvPr/>
        </p:nvSpPr>
        <p:spPr>
          <a:xfrm>
            <a:off x="227845" y="2529945"/>
            <a:ext cx="8555753"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pPr marL="0" indent="0">
              <a:buNone/>
            </a:pPr>
            <a:r>
              <a:rPr lang="zh-CN" altLang="en-US" sz="2000" kern="0" dirty="0" smtClean="0">
                <a:sym typeface="Wingdings" panose="05000000000000000000" pitchFamily="2" charset="2"/>
              </a:rPr>
              <a:t>模型：</a:t>
            </a:r>
            <a:r>
              <a:rPr lang="en-US" altLang="zh-CN" sz="2000" kern="0" dirty="0" smtClean="0">
                <a:sym typeface="Wingdings" panose="05000000000000000000" pitchFamily="2" charset="2"/>
              </a:rPr>
              <a:t>MLP</a:t>
            </a:r>
            <a:r>
              <a:rPr lang="zh-CN" altLang="en-US" sz="2000" kern="0" dirty="0" smtClean="0">
                <a:sym typeface="Wingdings" panose="05000000000000000000" pitchFamily="2" charset="2"/>
              </a:rPr>
              <a:t>回归模型</a:t>
            </a:r>
            <a:endParaRPr lang="en-US" altLang="zh-CN" sz="2000" kern="0" dirty="0">
              <a:sym typeface="Wingdings" panose="05000000000000000000" pitchFamily="2" charset="2"/>
            </a:endParaRPr>
          </a:p>
          <a:p>
            <a:pPr marL="0" indent="0">
              <a:buNone/>
            </a:pPr>
            <a:r>
              <a:rPr lang="zh-CN" altLang="en-US" sz="2000" kern="0" dirty="0" smtClean="0">
                <a:sym typeface="Wingdings" panose="05000000000000000000" pitchFamily="2" charset="2"/>
              </a:rPr>
              <a:t>输入：模式对预报目标月的所有预测结果 </a:t>
            </a:r>
            <a:r>
              <a:rPr lang="en-US" altLang="zh-CN" sz="2000" kern="0" dirty="0" smtClean="0">
                <a:sym typeface="Wingdings" panose="05000000000000000000" pitchFamily="2" charset="2"/>
              </a:rPr>
              <a:t>+ </a:t>
            </a:r>
            <a:r>
              <a:rPr lang="zh-CN" altLang="en-US" sz="2000" kern="0" dirty="0" smtClean="0">
                <a:sym typeface="Wingdings" panose="05000000000000000000" pitchFamily="2" charset="2"/>
              </a:rPr>
              <a:t>前两年目标月的观测数据</a:t>
            </a:r>
            <a:endParaRPr lang="en-US" altLang="zh-CN" sz="2000" kern="0" dirty="0">
              <a:sym typeface="Wingdings" panose="05000000000000000000" pitchFamily="2" charset="2"/>
            </a:endParaRPr>
          </a:p>
          <a:p>
            <a:pPr marL="0" indent="0">
              <a:buNone/>
            </a:pPr>
            <a:r>
              <a:rPr lang="zh-CN" altLang="en-US" sz="2000" kern="0" dirty="0" smtClean="0">
                <a:sym typeface="Wingdings" panose="05000000000000000000" pitchFamily="2" charset="2"/>
              </a:rPr>
              <a:t>输出：目标月预测结果</a:t>
            </a:r>
            <a:endParaRPr lang="en-US" altLang="zh-CN" sz="2000" kern="0" dirty="0">
              <a:sym typeface="Wingdings" panose="05000000000000000000" pitchFamily="2" charset="2"/>
            </a:endParaRPr>
          </a:p>
          <a:p>
            <a:pPr marL="0" indent="0">
              <a:buNone/>
            </a:pPr>
            <a:endParaRPr lang="en-US" altLang="zh-CN" sz="2100" kern="0" dirty="0" smtClean="0"/>
          </a:p>
        </p:txBody>
      </p:sp>
      <p:sp>
        <p:nvSpPr>
          <p:cNvPr id="4" name="文本框 3"/>
          <p:cNvSpPr txBox="1"/>
          <p:nvPr/>
        </p:nvSpPr>
        <p:spPr>
          <a:xfrm>
            <a:off x="227845" y="4077383"/>
            <a:ext cx="2587661" cy="1176541"/>
          </a:xfrm>
          <a:prstGeom prst="rect">
            <a:avLst/>
          </a:prstGeom>
          <a:noFill/>
        </p:spPr>
        <p:txBody>
          <a:bodyPr wrap="square" rtlCol="0">
            <a:spAutoFit/>
          </a:bodyPr>
          <a:lstStyle/>
          <a:p>
            <a:pPr fontAlgn="base">
              <a:lnSpc>
                <a:spcPct val="120000"/>
              </a:lnSpc>
              <a:spcBef>
                <a:spcPct val="0"/>
              </a:spcBef>
              <a:spcAft>
                <a:spcPct val="0"/>
              </a:spcAft>
              <a:buSzPct val="75000"/>
            </a:pPr>
            <a:r>
              <a:rPr lang="zh-CN" altLang="en-US" sz="2000" kern="0" dirty="0" smtClean="0">
                <a:latin typeface="Cambria" panose="02040503050406030204" pitchFamily="18" charset="0"/>
                <a:ea typeface="华文新魏" panose="02010800040101010101" pitchFamily="2" charset="-122"/>
              </a:rPr>
              <a:t>用</a:t>
            </a:r>
            <a:r>
              <a:rPr lang="zh-CN" altLang="en-US" sz="2000" kern="0" dirty="0">
                <a:latin typeface="Cambria" panose="02040503050406030204" pitchFamily="18" charset="0"/>
                <a:ea typeface="华文新魏" panose="02010800040101010101" pitchFamily="2" charset="-122"/>
              </a:rPr>
              <a:t>历史数据训练模型，将训练好的模型用于真正的</a:t>
            </a:r>
            <a:r>
              <a:rPr lang="zh-CN" altLang="en-US" sz="2000" kern="0" dirty="0" smtClean="0">
                <a:latin typeface="Cambria" panose="02040503050406030204" pitchFamily="18" charset="0"/>
                <a:ea typeface="华文新魏" panose="02010800040101010101" pitchFamily="2" charset="-122"/>
              </a:rPr>
              <a:t>预测当中</a:t>
            </a:r>
            <a:endParaRPr lang="zh-CN" altLang="en-US" sz="2000" kern="0" dirty="0">
              <a:latin typeface="Cambria" panose="02040503050406030204" pitchFamily="18" charset="0"/>
              <a:ea typeface="华文新魏" panose="02010800040101010101" pitchFamily="2" charset="-122"/>
            </a:endParaRPr>
          </a:p>
        </p:txBody>
      </p:sp>
    </p:spTree>
    <p:extLst>
      <p:ext uri="{BB962C8B-B14F-4D97-AF65-F5344CB8AC3E}">
        <p14:creationId xmlns:p14="http://schemas.microsoft.com/office/powerpoint/2010/main" val="8035445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a:spLocks/>
          </p:cNvSpPr>
          <p:nvPr/>
        </p:nvSpPr>
        <p:spPr bwMode="auto">
          <a:xfrm>
            <a:off x="921358" y="246559"/>
            <a:ext cx="6859254"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3.4.1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气候系统模式集合预测系统设计</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与</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应用</a:t>
            </a:r>
          </a:p>
        </p:txBody>
      </p:sp>
      <p:sp>
        <p:nvSpPr>
          <p:cNvPr id="14" name="灯片编号占位符 13"/>
          <p:cNvSpPr>
            <a:spLocks noGrp="1"/>
          </p:cNvSpPr>
          <p:nvPr>
            <p:ph type="sldNum" sz="quarter" idx="12"/>
          </p:nvPr>
        </p:nvSpPr>
        <p:spPr/>
        <p:txBody>
          <a:bodyPr/>
          <a:lstStyle/>
          <a:p>
            <a:fld id="{BFEF2762-1535-4924-9D17-ADC53619C3B8}" type="slidenum">
              <a:rPr lang="zh-CN" altLang="en-US" smtClean="0"/>
              <a:t>25</a:t>
            </a:fld>
            <a:endParaRPr lang="zh-CN" altLang="en-US"/>
          </a:p>
        </p:txBody>
      </p:sp>
      <p:grpSp>
        <p:nvGrpSpPr>
          <p:cNvPr id="15" name="组合 14"/>
          <p:cNvGrpSpPr/>
          <p:nvPr/>
        </p:nvGrpSpPr>
        <p:grpSpPr>
          <a:xfrm>
            <a:off x="0" y="6437559"/>
            <a:ext cx="9144000" cy="340928"/>
            <a:chOff x="0" y="6437559"/>
            <a:chExt cx="9144000" cy="340928"/>
          </a:xfrm>
        </p:grpSpPr>
        <p:cxnSp>
          <p:nvCxnSpPr>
            <p:cNvPr id="16" name="直接连接符 15"/>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pic>
        <p:nvPicPr>
          <p:cNvPr id="2" name="图片 1"/>
          <p:cNvPicPr>
            <a:picLocks noChangeAspect="1"/>
          </p:cNvPicPr>
          <p:nvPr/>
        </p:nvPicPr>
        <p:blipFill>
          <a:blip r:embed="rId3"/>
          <a:stretch>
            <a:fillRect/>
          </a:stretch>
        </p:blipFill>
        <p:spPr>
          <a:xfrm>
            <a:off x="700816" y="970103"/>
            <a:ext cx="7427375" cy="4928594"/>
          </a:xfrm>
          <a:prstGeom prst="rect">
            <a:avLst/>
          </a:prstGeom>
        </p:spPr>
      </p:pic>
    </p:spTree>
    <p:extLst>
      <p:ext uri="{BB962C8B-B14F-4D97-AF65-F5344CB8AC3E}">
        <p14:creationId xmlns:p14="http://schemas.microsoft.com/office/powerpoint/2010/main" val="12283753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FEF2762-1535-4924-9D17-ADC53619C3B8}" type="slidenum">
              <a:rPr lang="zh-CN" altLang="en-US" smtClean="0"/>
              <a:t>26</a:t>
            </a:fld>
            <a:endParaRPr lang="zh-CN" altLang="en-US" dirty="0"/>
          </a:p>
        </p:txBody>
      </p:sp>
      <p:sp>
        <p:nvSpPr>
          <p:cNvPr id="3" name="标题 4"/>
          <p:cNvSpPr txBox="1">
            <a:spLocks/>
          </p:cNvSpPr>
          <p:nvPr/>
        </p:nvSpPr>
        <p:spPr bwMode="auto">
          <a:xfrm>
            <a:off x="1168347" y="250449"/>
            <a:ext cx="6859254"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3.4.1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气候系统模式集合预测系统设计</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与</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应用</a:t>
            </a:r>
          </a:p>
        </p:txBody>
      </p:sp>
      <p:sp>
        <p:nvSpPr>
          <p:cNvPr id="4" name="内容占位符 2"/>
          <p:cNvSpPr txBox="1">
            <a:spLocks/>
          </p:cNvSpPr>
          <p:nvPr/>
        </p:nvSpPr>
        <p:spPr>
          <a:xfrm>
            <a:off x="154004" y="917530"/>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en-US" altLang="zh-CN" sz="2100" kern="0" dirty="0" smtClean="0"/>
              <a:t>BCC-CSM</a:t>
            </a:r>
            <a:r>
              <a:rPr lang="zh-CN" altLang="en-US" sz="2100" kern="0" dirty="0" smtClean="0"/>
              <a:t>模式介绍</a:t>
            </a:r>
            <a:endParaRPr lang="zh-CN" altLang="en-US" sz="2100" kern="0" dirty="0"/>
          </a:p>
        </p:txBody>
      </p:sp>
      <p:grpSp>
        <p:nvGrpSpPr>
          <p:cNvPr id="10" name="组合 9"/>
          <p:cNvGrpSpPr/>
          <p:nvPr/>
        </p:nvGrpSpPr>
        <p:grpSpPr>
          <a:xfrm>
            <a:off x="5350572" y="1283251"/>
            <a:ext cx="3576860" cy="3192039"/>
            <a:chOff x="5229726" y="1981201"/>
            <a:chExt cx="3576860" cy="3192039"/>
          </a:xfrm>
        </p:grpSpPr>
        <p:pic>
          <p:nvPicPr>
            <p:cNvPr id="7" name="图片 6"/>
            <p:cNvPicPr>
              <a:picLocks noChangeAspect="1"/>
            </p:cNvPicPr>
            <p:nvPr/>
          </p:nvPicPr>
          <p:blipFill>
            <a:blip r:embed="rId7"/>
            <a:stretch>
              <a:fillRect/>
            </a:stretch>
          </p:blipFill>
          <p:spPr>
            <a:xfrm>
              <a:off x="5353605" y="2253233"/>
              <a:ext cx="3452981" cy="2920007"/>
            </a:xfrm>
            <a:prstGeom prst="rect">
              <a:avLst/>
            </a:prstGeom>
          </p:spPr>
        </p:pic>
        <p:sp>
          <p:nvSpPr>
            <p:cNvPr id="8" name="矩形 7"/>
            <p:cNvSpPr/>
            <p:nvPr/>
          </p:nvSpPr>
          <p:spPr>
            <a:xfrm>
              <a:off x="5229726" y="2033337"/>
              <a:ext cx="1066800" cy="1679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03495" y="1981201"/>
              <a:ext cx="2390273" cy="31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84630" y="4991645"/>
            <a:ext cx="8482264" cy="400110"/>
          </a:xfrm>
          <a:prstGeom prst="rect">
            <a:avLst/>
          </a:prstGeom>
          <a:noFill/>
        </p:spPr>
        <p:txBody>
          <a:bodyPr wrap="square" rtlCol="0">
            <a:spAutoFit/>
          </a:bodyPr>
          <a:lstStyle/>
          <a:p>
            <a:r>
              <a:rPr lang="en-US" altLang="zh-CN" sz="2000" dirty="0" smtClean="0">
                <a:latin typeface="华文新魏" panose="02010800040101010101" pitchFamily="2" charset="-122"/>
                <a:ea typeface="华文新魏" panose="02010800040101010101" pitchFamily="2" charset="-122"/>
              </a:rPr>
              <a:t>1.BCC-CSM</a:t>
            </a:r>
            <a:r>
              <a:rPr lang="zh-CN" altLang="en-US" sz="2000" dirty="0" smtClean="0">
                <a:latin typeface="华文新魏" panose="02010800040101010101" pitchFamily="2" charset="-122"/>
                <a:ea typeface="华文新魏" panose="02010800040101010101" pitchFamily="2" charset="-122"/>
              </a:rPr>
              <a:t>代表</a:t>
            </a:r>
            <a:r>
              <a:rPr lang="zh-CN" altLang="en-US" sz="2000" dirty="0" smtClean="0">
                <a:latin typeface="华文新魏" panose="02010800040101010101" pitchFamily="2" charset="-122"/>
                <a:ea typeface="华文新魏" panose="02010800040101010101" pitchFamily="2" charset="-122"/>
              </a:rPr>
              <a:t>我国参加了国际</a:t>
            </a:r>
            <a:r>
              <a:rPr lang="zh-CN" altLang="en-US" sz="2000" dirty="0">
                <a:latin typeface="华文新魏" panose="02010800040101010101" pitchFamily="2" charset="-122"/>
                <a:ea typeface="华文新魏" panose="02010800040101010101" pitchFamily="2" charset="-122"/>
              </a:rPr>
              <a:t>耦合模式比较</a:t>
            </a:r>
            <a:r>
              <a:rPr lang="zh-CN" altLang="en-US" sz="2000" dirty="0" smtClean="0">
                <a:latin typeface="华文新魏" panose="02010800040101010101" pitchFamily="2" charset="-122"/>
                <a:ea typeface="华文新魏" panose="02010800040101010101" pitchFamily="2" charset="-122"/>
              </a:rPr>
              <a:t>计划</a:t>
            </a:r>
            <a:r>
              <a:rPr lang="en-US" altLang="zh-CN" sz="2000" dirty="0" smtClean="0">
                <a:latin typeface="华文新魏" panose="02010800040101010101" pitchFamily="2" charset="-122"/>
                <a:ea typeface="华文新魏" panose="02010800040101010101" pitchFamily="2" charset="-122"/>
              </a:rPr>
              <a:t>CMIP5,CMIP6</a:t>
            </a:r>
            <a:r>
              <a:rPr lang="zh-CN" altLang="en-US" sz="2000" dirty="0" smtClean="0">
                <a:latin typeface="华文新魏" panose="02010800040101010101" pitchFamily="2" charset="-122"/>
                <a:ea typeface="华文新魏" panose="02010800040101010101" pitchFamily="2" charset="-122"/>
              </a:rPr>
              <a:t>等。</a:t>
            </a:r>
            <a:endParaRPr lang="zh-CN" altLang="en-US" sz="2000" dirty="0">
              <a:latin typeface="华文新魏" panose="02010800040101010101" pitchFamily="2" charset="-122"/>
              <a:ea typeface="华文新魏" panose="02010800040101010101" pitchFamily="2" charset="-122"/>
            </a:endParaRPr>
          </a:p>
        </p:txBody>
      </p:sp>
      <p:sp>
        <p:nvSpPr>
          <p:cNvPr id="12" name="文本框 11"/>
          <p:cNvSpPr txBox="1"/>
          <p:nvPr/>
        </p:nvSpPr>
        <p:spPr>
          <a:xfrm>
            <a:off x="484630" y="5554167"/>
            <a:ext cx="8226688" cy="400110"/>
          </a:xfrm>
          <a:prstGeom prst="rect">
            <a:avLst/>
          </a:prstGeom>
          <a:noFill/>
        </p:spPr>
        <p:txBody>
          <a:bodyPr wrap="square" rtlCol="0">
            <a:spAutoFit/>
          </a:bodyPr>
          <a:lstStyle/>
          <a:p>
            <a:r>
              <a:rPr lang="en-US" altLang="zh-CN" sz="2000" dirty="0" smtClean="0">
                <a:latin typeface="华文新魏" panose="02010800040101010101" pitchFamily="2" charset="-122"/>
                <a:ea typeface="华文新魏" panose="02010800040101010101" pitchFamily="2" charset="-122"/>
              </a:rPr>
              <a:t>2.BCC-CSM</a:t>
            </a:r>
            <a:r>
              <a:rPr lang="zh-CN" altLang="en-US" sz="2000" dirty="0" smtClean="0">
                <a:latin typeface="华文新魏" panose="02010800040101010101" pitchFamily="2" charset="-122"/>
                <a:ea typeface="华文新魏" panose="02010800040101010101" pitchFamily="2" charset="-122"/>
              </a:rPr>
              <a:t>由大气，陆面，海冰，海洋和耦合器共同</a:t>
            </a:r>
            <a:r>
              <a:rPr lang="zh-CN" altLang="en-US" sz="2000" dirty="0">
                <a:latin typeface="华文新魏" panose="02010800040101010101" pitchFamily="2" charset="-122"/>
                <a:ea typeface="华文新魏" panose="02010800040101010101" pitchFamily="2" charset="-122"/>
              </a:rPr>
              <a:t>组成</a:t>
            </a:r>
            <a:r>
              <a:rPr lang="zh-CN" altLang="en-US" sz="2000" dirty="0" smtClean="0">
                <a:latin typeface="华文新魏" panose="02010800040101010101" pitchFamily="2" charset="-122"/>
                <a:ea typeface="华文新魏" panose="02010800040101010101" pitchFamily="2" charset="-122"/>
              </a:rPr>
              <a:t>。</a:t>
            </a:r>
            <a:endParaRPr lang="zh-CN" altLang="en-US" sz="2000" dirty="0">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8"/>
          <a:stretch>
            <a:fillRect/>
          </a:stretch>
        </p:blipFill>
        <p:spPr>
          <a:xfrm>
            <a:off x="759016" y="1573860"/>
            <a:ext cx="4660314" cy="3043759"/>
          </a:xfrm>
          <a:prstGeom prst="rect">
            <a:avLst/>
          </a:prstGeom>
        </p:spPr>
      </p:pic>
    </p:spTree>
    <p:extLst>
      <p:ext uri="{BB962C8B-B14F-4D97-AF65-F5344CB8AC3E}">
        <p14:creationId xmlns:p14="http://schemas.microsoft.com/office/powerpoint/2010/main" val="34458586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bwMode="auto">
          <a:xfrm>
            <a:off x="1512883" y="326172"/>
            <a:ext cx="6206468"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3.4.2 </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参数</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优化</a:t>
            </a: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初值集合</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扰动研究案例</a:t>
            </a:r>
            <a:endPar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BFEF2762-1535-4924-9D17-ADC53619C3B8}" type="slidenum">
              <a:rPr lang="zh-CN" altLang="en-US" smtClean="0"/>
              <a:t>27</a:t>
            </a:fld>
            <a:endParaRPr lang="zh-CN" altLang="en-US"/>
          </a:p>
        </p:txBody>
      </p:sp>
      <p:grpSp>
        <p:nvGrpSpPr>
          <p:cNvPr id="18" name="组合 17"/>
          <p:cNvGrpSpPr/>
          <p:nvPr/>
        </p:nvGrpSpPr>
        <p:grpSpPr>
          <a:xfrm>
            <a:off x="0" y="6437559"/>
            <a:ext cx="9144000" cy="340928"/>
            <a:chOff x="0" y="6437559"/>
            <a:chExt cx="9144000" cy="340928"/>
          </a:xfrm>
        </p:grpSpPr>
        <p:cxnSp>
          <p:nvCxnSpPr>
            <p:cNvPr id="19" name="直接连接符 18"/>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grpSp>
        <p:nvGrpSpPr>
          <p:cNvPr id="28" name="组合 27"/>
          <p:cNvGrpSpPr/>
          <p:nvPr/>
        </p:nvGrpSpPr>
        <p:grpSpPr>
          <a:xfrm>
            <a:off x="782452" y="2619501"/>
            <a:ext cx="7477388" cy="2963449"/>
            <a:chOff x="904372" y="2986818"/>
            <a:chExt cx="7477388" cy="2963449"/>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1313" y="2992353"/>
              <a:ext cx="2421373" cy="289376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372" y="2986818"/>
              <a:ext cx="2421373" cy="2893760"/>
            </a:xfrm>
            <a:prstGeom prst="rect">
              <a:avLst/>
            </a:prstGeom>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2074" y="2986818"/>
              <a:ext cx="2479686" cy="2963449"/>
            </a:xfrm>
            <a:prstGeom prst="rect">
              <a:avLst/>
            </a:prstGeom>
          </p:spPr>
        </p:pic>
      </p:grpSp>
      <p:sp>
        <p:nvSpPr>
          <p:cNvPr id="4" name="椭圆 3"/>
          <p:cNvSpPr/>
          <p:nvPr/>
        </p:nvSpPr>
        <p:spPr>
          <a:xfrm>
            <a:off x="2044618" y="4004738"/>
            <a:ext cx="970547" cy="970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527136" y="3996707"/>
            <a:ext cx="970547" cy="970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133960" y="4052862"/>
            <a:ext cx="970547" cy="970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6"/>
          <a:stretch>
            <a:fillRect/>
          </a:stretch>
        </p:blipFill>
        <p:spPr>
          <a:xfrm>
            <a:off x="389016" y="1129198"/>
            <a:ext cx="4117317" cy="1410262"/>
          </a:xfrm>
          <a:prstGeom prst="rect">
            <a:avLst/>
          </a:prstGeom>
        </p:spPr>
      </p:pic>
      <p:pic>
        <p:nvPicPr>
          <p:cNvPr id="8" name="图片 7"/>
          <p:cNvPicPr>
            <a:picLocks noChangeAspect="1"/>
          </p:cNvPicPr>
          <p:nvPr/>
        </p:nvPicPr>
        <p:blipFill>
          <a:blip r:embed="rId7"/>
          <a:stretch>
            <a:fillRect/>
          </a:stretch>
        </p:blipFill>
        <p:spPr>
          <a:xfrm>
            <a:off x="4243799" y="1217281"/>
            <a:ext cx="4016041" cy="1246170"/>
          </a:xfrm>
          <a:prstGeom prst="rect">
            <a:avLst/>
          </a:prstGeom>
        </p:spPr>
      </p:pic>
      <p:sp>
        <p:nvSpPr>
          <p:cNvPr id="6" name="文本框 5"/>
          <p:cNvSpPr txBox="1"/>
          <p:nvPr/>
        </p:nvSpPr>
        <p:spPr>
          <a:xfrm>
            <a:off x="1791591" y="5459567"/>
            <a:ext cx="656083" cy="369332"/>
          </a:xfrm>
          <a:prstGeom prst="rect">
            <a:avLst/>
          </a:prstGeom>
          <a:noFill/>
        </p:spPr>
        <p:txBody>
          <a:bodyPr wrap="square" rtlCol="0">
            <a:spAutoFit/>
          </a:bodyPr>
          <a:lstStyle/>
          <a:p>
            <a:r>
              <a:rPr lang="zh-CN" altLang="en-US" dirty="0">
                <a:latin typeface="华文新魏" panose="02010800040101010101" pitchFamily="2" charset="-122"/>
                <a:ea typeface="华文新魏" panose="02010800040101010101" pitchFamily="2" charset="-122"/>
              </a:rPr>
              <a:t>观测</a:t>
            </a:r>
          </a:p>
        </p:txBody>
      </p:sp>
      <p:sp>
        <p:nvSpPr>
          <p:cNvPr id="21" name="文本框 20"/>
          <p:cNvSpPr txBox="1"/>
          <p:nvPr/>
        </p:nvSpPr>
        <p:spPr>
          <a:xfrm>
            <a:off x="4114800" y="5495715"/>
            <a:ext cx="1207827" cy="369332"/>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默认实验</a:t>
            </a:r>
            <a:endParaRPr lang="zh-CN" altLang="en-US" dirty="0">
              <a:latin typeface="华文新魏" panose="02010800040101010101" pitchFamily="2" charset="-122"/>
              <a:ea typeface="华文新魏" panose="02010800040101010101" pitchFamily="2" charset="-122"/>
            </a:endParaRPr>
          </a:p>
        </p:txBody>
      </p:sp>
      <p:sp>
        <p:nvSpPr>
          <p:cNvPr id="22" name="文本框 21"/>
          <p:cNvSpPr txBox="1"/>
          <p:nvPr/>
        </p:nvSpPr>
        <p:spPr>
          <a:xfrm>
            <a:off x="6723978" y="5513261"/>
            <a:ext cx="1207827" cy="369332"/>
          </a:xfrm>
          <a:prstGeom prst="rect">
            <a:avLst/>
          </a:prstGeom>
          <a:noFill/>
        </p:spPr>
        <p:txBody>
          <a:bodyPr wrap="square" rtlCol="0">
            <a:spAutoFit/>
          </a:bodyPr>
          <a:lstStyle/>
          <a:p>
            <a:r>
              <a:rPr lang="zh-CN" altLang="en-US" dirty="0">
                <a:latin typeface="华文新魏" panose="02010800040101010101" pitchFamily="2" charset="-122"/>
                <a:ea typeface="华文新魏" panose="02010800040101010101" pitchFamily="2" charset="-122"/>
              </a:rPr>
              <a:t>优化</a:t>
            </a:r>
            <a:r>
              <a:rPr lang="zh-CN" altLang="en-US" dirty="0" smtClean="0">
                <a:latin typeface="华文新魏" panose="02010800040101010101" pitchFamily="2" charset="-122"/>
                <a:ea typeface="华文新魏" panose="02010800040101010101" pitchFamily="2" charset="-122"/>
              </a:rPr>
              <a:t>实验</a:t>
            </a:r>
            <a:endParaRPr lang="zh-CN" altLang="en-US" dirty="0">
              <a:latin typeface="华文新魏" panose="02010800040101010101" pitchFamily="2" charset="-122"/>
              <a:ea typeface="华文新魏" panose="02010800040101010101" pitchFamily="2" charset="-122"/>
            </a:endParaRPr>
          </a:p>
        </p:txBody>
      </p:sp>
      <p:sp>
        <p:nvSpPr>
          <p:cNvPr id="9" name="文本框 8"/>
          <p:cNvSpPr txBox="1"/>
          <p:nvPr/>
        </p:nvSpPr>
        <p:spPr>
          <a:xfrm>
            <a:off x="5260979" y="958649"/>
            <a:ext cx="3164305" cy="400110"/>
          </a:xfrm>
          <a:prstGeom prst="rect">
            <a:avLst/>
          </a:prstGeom>
          <a:noFill/>
        </p:spPr>
        <p:txBody>
          <a:bodyPr wrap="square" rtlCol="0">
            <a:spAutoFit/>
          </a:bodyPr>
          <a:lstStyle/>
          <a:p>
            <a:r>
              <a:rPr lang="zh-CN" altLang="en-US" sz="2000" dirty="0" smtClean="0">
                <a:latin typeface="华文新魏" panose="02010800040101010101" pitchFamily="2" charset="-122"/>
                <a:ea typeface="华文新魏" panose="02010800040101010101" pitchFamily="2" charset="-122"/>
              </a:rPr>
              <a:t>参数优化结果</a:t>
            </a:r>
            <a:endParaRPr lang="zh-CN" altLang="en-US" sz="2000" dirty="0">
              <a:latin typeface="华文新魏" panose="02010800040101010101" pitchFamily="2" charset="-122"/>
              <a:ea typeface="华文新魏" panose="02010800040101010101" pitchFamily="2" charset="-122"/>
            </a:endParaRPr>
          </a:p>
        </p:txBody>
      </p:sp>
      <p:pic>
        <p:nvPicPr>
          <p:cNvPr id="23" name="图片 22"/>
          <p:cNvPicPr>
            <a:picLocks noChangeAspect="1"/>
          </p:cNvPicPr>
          <p:nvPr/>
        </p:nvPicPr>
        <p:blipFill>
          <a:blip r:embed="rId8"/>
          <a:stretch>
            <a:fillRect/>
          </a:stretch>
        </p:blipFill>
        <p:spPr>
          <a:xfrm>
            <a:off x="2469921" y="1029916"/>
            <a:ext cx="4114430" cy="5022105"/>
          </a:xfrm>
          <a:prstGeom prst="rect">
            <a:avLst/>
          </a:prstGeom>
        </p:spPr>
      </p:pic>
    </p:spTree>
    <p:extLst>
      <p:ext uri="{BB962C8B-B14F-4D97-AF65-F5344CB8AC3E}">
        <p14:creationId xmlns:p14="http://schemas.microsoft.com/office/powerpoint/2010/main" val="220749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8"/>
                                        </p:tgtEl>
                                      </p:cBhvr>
                                    </p:animEffect>
                                    <p:set>
                                      <p:cBhvr>
                                        <p:cTn id="24" dur="1" fill="hold">
                                          <p:stCondLst>
                                            <p:cond delay="499"/>
                                          </p:stCondLst>
                                        </p:cTn>
                                        <p:tgtEl>
                                          <p:spTgt spid="2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6" grpId="0" animBg="1"/>
      <p:bldP spid="16" grpId="1" animBg="1"/>
      <p:bldP spid="17" grpId="0" animBg="1"/>
      <p:bldP spid="17" grpId="1" animBg="1"/>
      <p:bldP spid="6" grpId="0"/>
      <p:bldP spid="21" grpId="0"/>
      <p:bldP spid="22"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221117" y="1477392"/>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100" kern="0" dirty="0"/>
              <a:t>案例研究</a:t>
            </a:r>
            <a:endParaRPr lang="en-US" altLang="zh-CN" sz="2100" kern="0" dirty="0"/>
          </a:p>
          <a:p>
            <a:pPr>
              <a:spcBef>
                <a:spcPct val="20000"/>
              </a:spcBef>
              <a:buClr>
                <a:schemeClr val="accent1"/>
              </a:buClr>
              <a:buSzPct val="65000"/>
              <a:buFont typeface="Wingdings" pitchFamily="2" charset="2"/>
              <a:buChar char="n"/>
            </a:pPr>
            <a:r>
              <a:rPr lang="zh-CN" altLang="en-US" sz="1650" kern="0" dirty="0">
                <a:latin typeface="华文新魏" panose="02010800040101010101" pitchFamily="2" charset="-122"/>
                <a:cs typeface="宋体" charset="0"/>
              </a:rPr>
              <a:t>时间：</a:t>
            </a:r>
            <a:r>
              <a:rPr lang="en-US" altLang="zh-CN" sz="1650" kern="0" dirty="0">
                <a:latin typeface="华文新魏" panose="02010800040101010101" pitchFamily="2" charset="-122"/>
                <a:cs typeface="宋体" charset="0"/>
              </a:rPr>
              <a:t>2008 /12 /1 </a:t>
            </a:r>
            <a:r>
              <a:rPr lang="zh-CN" altLang="en-US" sz="1650" kern="0" dirty="0">
                <a:latin typeface="华文新魏" panose="02010800040101010101" pitchFamily="2" charset="-122"/>
                <a:cs typeface="宋体" charset="0"/>
              </a:rPr>
              <a:t>至</a:t>
            </a:r>
            <a:r>
              <a:rPr lang="en-US" altLang="zh-CN" sz="1650" kern="0" dirty="0">
                <a:latin typeface="华文新魏" panose="02010800040101010101" pitchFamily="2" charset="-122"/>
                <a:cs typeface="宋体" charset="0"/>
              </a:rPr>
              <a:t>2009 /3 /31 </a:t>
            </a:r>
          </a:p>
          <a:p>
            <a:pPr>
              <a:spcBef>
                <a:spcPct val="20000"/>
              </a:spcBef>
              <a:buClr>
                <a:schemeClr val="accent1"/>
              </a:buClr>
              <a:buSzPct val="65000"/>
              <a:buFont typeface="Wingdings" pitchFamily="2" charset="2"/>
              <a:buChar char="n"/>
            </a:pPr>
            <a:r>
              <a:rPr lang="zh-CN" altLang="en-US" sz="1650" kern="0" dirty="0">
                <a:latin typeface="华文新魏" panose="02010800040101010101" pitchFamily="2" charset="-122"/>
                <a:cs typeface="宋体" charset="0"/>
              </a:rPr>
              <a:t>集合成员：</a:t>
            </a:r>
            <a:r>
              <a:rPr lang="en-US" altLang="zh-CN" sz="1650" kern="0" dirty="0">
                <a:latin typeface="华文新魏" panose="02010800040101010101" pitchFamily="2" charset="-122"/>
                <a:cs typeface="宋体" charset="0"/>
              </a:rPr>
              <a:t>8</a:t>
            </a:r>
            <a:r>
              <a:rPr lang="zh-CN" altLang="en-US" sz="1650" kern="0" dirty="0">
                <a:latin typeface="华文新魏" panose="02010800040101010101" pitchFamily="2" charset="-122"/>
                <a:cs typeface="宋体" charset="0"/>
              </a:rPr>
              <a:t>个扰动预报</a:t>
            </a:r>
            <a:r>
              <a:rPr lang="en-US" altLang="zh-CN" sz="1650" kern="0" dirty="0">
                <a:latin typeface="华文新魏" panose="02010800040101010101" pitchFamily="2" charset="-122"/>
                <a:cs typeface="宋体" charset="0"/>
              </a:rPr>
              <a:t>1</a:t>
            </a:r>
            <a:r>
              <a:rPr lang="zh-CN" altLang="en-US" sz="1650" kern="0" dirty="0">
                <a:latin typeface="华文新魏" panose="02010800040101010101" pitchFamily="2" charset="-122"/>
                <a:cs typeface="宋体" charset="0"/>
              </a:rPr>
              <a:t>个控制预报</a:t>
            </a:r>
          </a:p>
        </p:txBody>
      </p:sp>
      <p:sp>
        <p:nvSpPr>
          <p:cNvPr id="10" name="内容占位符 2"/>
          <p:cNvSpPr txBox="1">
            <a:spLocks/>
          </p:cNvSpPr>
          <p:nvPr/>
        </p:nvSpPr>
        <p:spPr>
          <a:xfrm>
            <a:off x="199505" y="2974028"/>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en-US" altLang="zh-CN" sz="2100" kern="0" dirty="0"/>
              <a:t>LAF </a:t>
            </a:r>
            <a:r>
              <a:rPr lang="en-US" altLang="zh-CN" sz="2100" i="1" kern="0" dirty="0">
                <a:effectLst>
                  <a:outerShdw blurRad="38100" dist="38100" dir="2700000" algn="tl">
                    <a:srgbClr val="000000">
                      <a:alpha val="43137"/>
                    </a:srgbClr>
                  </a:outerShdw>
                </a:effectLst>
              </a:rPr>
              <a:t>vs</a:t>
            </a:r>
            <a:r>
              <a:rPr lang="en-US" altLang="zh-CN" sz="2100" kern="0" dirty="0"/>
              <a:t> BGMOPT </a:t>
            </a:r>
            <a:r>
              <a:rPr lang="en-US" altLang="zh-CN" sz="2100" kern="0" dirty="0" smtClean="0"/>
              <a:t>(</a:t>
            </a:r>
            <a:r>
              <a:rPr lang="zh-CN" altLang="en-US" sz="2100" kern="0" dirty="0" smtClean="0"/>
              <a:t>参数优化</a:t>
            </a:r>
            <a:r>
              <a:rPr lang="en-US" altLang="zh-CN" sz="2100" kern="0" dirty="0" smtClean="0"/>
              <a:t>+BGM)</a:t>
            </a:r>
            <a:endParaRPr lang="zh-CN" altLang="en-US" sz="2100" kern="0" dirty="0"/>
          </a:p>
          <a:p>
            <a:endParaRPr lang="en-US" altLang="zh-CN" sz="2100" kern="0" dirty="0"/>
          </a:p>
        </p:txBody>
      </p:sp>
      <p:sp>
        <p:nvSpPr>
          <p:cNvPr id="11" name="内容占位符 2"/>
          <p:cNvSpPr txBox="1">
            <a:spLocks/>
          </p:cNvSpPr>
          <p:nvPr/>
        </p:nvSpPr>
        <p:spPr>
          <a:xfrm>
            <a:off x="199505" y="3828499"/>
            <a:ext cx="4249409" cy="1865226"/>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3"/>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4"/>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5"/>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6"/>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6"/>
              </a:buBlip>
              <a:defRPr sz="1600">
                <a:solidFill>
                  <a:schemeClr val="tx1"/>
                </a:solidFill>
                <a:latin typeface="+mn-lt"/>
                <a:ea typeface="+mn-ea"/>
              </a:defRPr>
            </a:lvl9pPr>
          </a:lstStyle>
          <a:p>
            <a:r>
              <a:rPr lang="zh-CN" altLang="en-US" sz="2000" dirty="0">
                <a:latin typeface="华文新魏" panose="02010800040101010101" pitchFamily="2" charset="-122"/>
              </a:rPr>
              <a:t>在其他气候变量没有变差的情况下，</a:t>
            </a:r>
            <a:r>
              <a:rPr lang="en-US" altLang="zh-CN" sz="2000" dirty="0">
                <a:latin typeface="华文新魏" panose="02010800040101010101" pitchFamily="2" charset="-122"/>
              </a:rPr>
              <a:t>BGMOPT</a:t>
            </a:r>
            <a:r>
              <a:rPr lang="zh-CN" altLang="en-US" sz="2000" dirty="0">
                <a:latin typeface="华文新魏" panose="02010800040101010101" pitchFamily="2" charset="-122"/>
              </a:rPr>
              <a:t>相对</a:t>
            </a:r>
            <a:r>
              <a:rPr lang="en-US" altLang="zh-CN" sz="2000" dirty="0" smtClean="0">
                <a:latin typeface="华文新魏" panose="02010800040101010101" pitchFamily="2" charset="-122"/>
              </a:rPr>
              <a:t>LAF</a:t>
            </a:r>
            <a:r>
              <a:rPr lang="zh-CN" altLang="en-US" sz="2000" dirty="0">
                <a:latin typeface="华文新魏" panose="02010800040101010101" pitchFamily="2" charset="-122"/>
              </a:rPr>
              <a:t>，</a:t>
            </a:r>
            <a:r>
              <a:rPr lang="zh-CN" altLang="en-US" sz="2000" dirty="0" smtClean="0">
                <a:latin typeface="华文新魏" panose="02010800040101010101" pitchFamily="2" charset="-122"/>
              </a:rPr>
              <a:t>四</a:t>
            </a:r>
            <a:r>
              <a:rPr lang="zh-CN" altLang="en-US" sz="2000" dirty="0">
                <a:latin typeface="华文新魏" panose="02010800040101010101" pitchFamily="2" charset="-122"/>
              </a:rPr>
              <a:t>个</a:t>
            </a:r>
            <a:r>
              <a:rPr lang="zh-CN" altLang="en-US" sz="2000" dirty="0" smtClean="0">
                <a:latin typeface="华文新魏" panose="02010800040101010101" pitchFamily="2" charset="-122"/>
              </a:rPr>
              <a:t>月平均降水改进</a:t>
            </a:r>
            <a:r>
              <a:rPr lang="zh-CN" altLang="en-US" sz="2000" dirty="0">
                <a:latin typeface="华文新魏" panose="02010800040101010101" pitchFamily="2" charset="-122"/>
              </a:rPr>
              <a:t>为</a:t>
            </a:r>
            <a:r>
              <a:rPr lang="en-US" altLang="zh-CN" sz="2000" dirty="0">
                <a:solidFill>
                  <a:srgbClr val="FF0000"/>
                </a:solidFill>
                <a:latin typeface="华文新魏" panose="02010800040101010101" pitchFamily="2" charset="-122"/>
              </a:rPr>
              <a:t>15.1%</a:t>
            </a:r>
            <a:r>
              <a:rPr lang="zh-CN" altLang="en-US" sz="2000" dirty="0">
                <a:latin typeface="华文新魏" panose="02010800040101010101" pitchFamily="2" charset="-122"/>
              </a:rPr>
              <a:t>。</a:t>
            </a:r>
            <a:endParaRPr lang="en-US" altLang="zh-CN" sz="2000" kern="0" dirty="0">
              <a:latin typeface="华文新魏" panose="02010800040101010101" pitchFamily="2" charset="-122"/>
            </a:endParaRPr>
          </a:p>
        </p:txBody>
      </p:sp>
      <p:sp>
        <p:nvSpPr>
          <p:cNvPr id="14" name="标题 4"/>
          <p:cNvSpPr txBox="1">
            <a:spLocks/>
          </p:cNvSpPr>
          <p:nvPr/>
        </p:nvSpPr>
        <p:spPr bwMode="auto">
          <a:xfrm>
            <a:off x="1713238" y="257019"/>
            <a:ext cx="6206468"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3.4.2 </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参数</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优化</a:t>
            </a: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初值集合</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扰动研究案例</a:t>
            </a:r>
            <a:endPar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BFEF2762-1535-4924-9D17-ADC53619C3B8}" type="slidenum">
              <a:rPr lang="zh-CN" altLang="en-US" smtClean="0"/>
              <a:t>28</a:t>
            </a:fld>
            <a:endParaRPr lang="zh-CN" altLang="en-US"/>
          </a:p>
        </p:txBody>
      </p:sp>
      <p:grpSp>
        <p:nvGrpSpPr>
          <p:cNvPr id="15" name="组合 14"/>
          <p:cNvGrpSpPr/>
          <p:nvPr/>
        </p:nvGrpSpPr>
        <p:grpSpPr>
          <a:xfrm>
            <a:off x="0" y="6437559"/>
            <a:ext cx="9144000" cy="340928"/>
            <a:chOff x="0" y="6437559"/>
            <a:chExt cx="9144000" cy="340928"/>
          </a:xfrm>
        </p:grpSpPr>
        <p:cxnSp>
          <p:nvCxnSpPr>
            <p:cNvPr id="16" name="直接连接符 15"/>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pic>
        <p:nvPicPr>
          <p:cNvPr id="3" name="图片 2"/>
          <p:cNvPicPr>
            <a:picLocks noChangeAspect="1"/>
          </p:cNvPicPr>
          <p:nvPr/>
        </p:nvPicPr>
        <p:blipFill>
          <a:blip r:embed="rId7"/>
          <a:stretch>
            <a:fillRect/>
          </a:stretch>
        </p:blipFill>
        <p:spPr>
          <a:xfrm>
            <a:off x="4663167" y="1067337"/>
            <a:ext cx="4023759" cy="2414256"/>
          </a:xfrm>
          <a:prstGeom prst="rect">
            <a:avLst/>
          </a:prstGeom>
        </p:spPr>
      </p:pic>
      <p:pic>
        <p:nvPicPr>
          <p:cNvPr id="4" name="图片 3"/>
          <p:cNvPicPr>
            <a:picLocks noChangeAspect="1"/>
          </p:cNvPicPr>
          <p:nvPr/>
        </p:nvPicPr>
        <p:blipFill>
          <a:blip r:embed="rId8"/>
          <a:stretch>
            <a:fillRect/>
          </a:stretch>
        </p:blipFill>
        <p:spPr>
          <a:xfrm>
            <a:off x="4663167" y="3384135"/>
            <a:ext cx="4072960" cy="2443777"/>
          </a:xfrm>
          <a:prstGeom prst="rect">
            <a:avLst/>
          </a:prstGeom>
        </p:spPr>
      </p:pic>
    </p:spTree>
    <p:extLst>
      <p:ext uri="{BB962C8B-B14F-4D97-AF65-F5344CB8AC3E}">
        <p14:creationId xmlns:p14="http://schemas.microsoft.com/office/powerpoint/2010/main" val="24036397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29" y="2858344"/>
            <a:ext cx="3703209" cy="277740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922" y="3289785"/>
            <a:ext cx="4197031" cy="3147774"/>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0922" y="485031"/>
            <a:ext cx="4197031" cy="3147774"/>
          </a:xfrm>
          <a:prstGeom prst="rect">
            <a:avLst/>
          </a:prstGeom>
        </p:spPr>
      </p:pic>
      <p:sp>
        <p:nvSpPr>
          <p:cNvPr id="11" name="标题 4"/>
          <p:cNvSpPr txBox="1">
            <a:spLocks/>
          </p:cNvSpPr>
          <p:nvPr/>
        </p:nvSpPr>
        <p:spPr bwMode="auto">
          <a:xfrm>
            <a:off x="1545920" y="141786"/>
            <a:ext cx="5950004"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3.4.3 </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集合</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集成</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技术案例研究</a:t>
            </a:r>
            <a:endPar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3" name="内容占位符 2"/>
          <p:cNvSpPr txBox="1">
            <a:spLocks/>
          </p:cNvSpPr>
          <p:nvPr/>
        </p:nvSpPr>
        <p:spPr>
          <a:xfrm>
            <a:off x="404693" y="716227"/>
            <a:ext cx="4167307"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6"/>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7"/>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9"/>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9"/>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9"/>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9"/>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9"/>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9"/>
              </a:buBlip>
              <a:defRPr sz="1600">
                <a:solidFill>
                  <a:schemeClr val="tx1"/>
                </a:solidFill>
                <a:latin typeface="+mn-lt"/>
                <a:ea typeface="+mn-ea"/>
              </a:defRPr>
            </a:lvl9pPr>
          </a:lstStyle>
          <a:p>
            <a:r>
              <a:rPr lang="en-US" altLang="zh-CN" sz="2100" kern="0" dirty="0"/>
              <a:t>ENSO </a:t>
            </a:r>
            <a:r>
              <a:rPr lang="zh-CN" altLang="en-US" sz="2100" kern="0" dirty="0"/>
              <a:t>是全球尺度的振荡现象，</a:t>
            </a:r>
            <a:r>
              <a:rPr lang="zh-CN" altLang="en-US" sz="2100" kern="0" dirty="0" smtClean="0"/>
              <a:t>海气相互作用的</a:t>
            </a:r>
            <a:r>
              <a:rPr lang="zh-CN" altLang="en-US" sz="2100" kern="0" dirty="0"/>
              <a:t>显著事件，对全球大规模和局地小规模</a:t>
            </a:r>
            <a:r>
              <a:rPr lang="zh-CN" altLang="en-US" sz="2100" kern="0" dirty="0" smtClean="0"/>
              <a:t>的气候异常</a:t>
            </a:r>
            <a:r>
              <a:rPr lang="zh-CN" altLang="en-US" sz="2100" kern="0" dirty="0"/>
              <a:t>关系密切</a:t>
            </a:r>
            <a:endParaRPr lang="en-US" altLang="zh-CN" sz="2100" kern="0" dirty="0"/>
          </a:p>
          <a:p>
            <a:pPr indent="342900">
              <a:spcBef>
                <a:spcPct val="20000"/>
              </a:spcBef>
              <a:buClr>
                <a:schemeClr val="accent1"/>
              </a:buClr>
              <a:buSzPct val="65000"/>
              <a:buFont typeface="Wingdings" pitchFamily="2" charset="2"/>
              <a:buChar char="n"/>
            </a:pPr>
            <a:r>
              <a:rPr lang="en-US" altLang="zh-CN" sz="1650" kern="0" dirty="0">
                <a:latin typeface="华文新魏" panose="02010800040101010101" pitchFamily="2" charset="-122"/>
                <a:cs typeface="宋体" charset="0"/>
              </a:rPr>
              <a:t>NINO3.4</a:t>
            </a:r>
            <a:r>
              <a:rPr lang="zh-CN" altLang="en-US" sz="1650" kern="0" dirty="0">
                <a:latin typeface="华文新魏" panose="02010800040101010101" pitchFamily="2" charset="-122"/>
                <a:cs typeface="宋体" charset="0"/>
              </a:rPr>
              <a:t>区平均海平面温度（</a:t>
            </a:r>
            <a:r>
              <a:rPr lang="en-US" altLang="zh-CN" sz="1650" kern="0" dirty="0">
                <a:latin typeface="华文新魏" panose="02010800040101010101" pitchFamily="2" charset="-122"/>
                <a:cs typeface="宋体" charset="0"/>
              </a:rPr>
              <a:t>SST</a:t>
            </a:r>
            <a:r>
              <a:rPr lang="zh-CN" altLang="en-US" sz="1650" kern="0" dirty="0">
                <a:latin typeface="华文新魏" panose="02010800040101010101" pitchFamily="2" charset="-122"/>
                <a:cs typeface="宋体" charset="0"/>
              </a:rPr>
              <a:t>）</a:t>
            </a:r>
            <a:endParaRPr lang="en-US" altLang="zh-CN" sz="1650" kern="0" dirty="0">
              <a:latin typeface="华文新魏" panose="02010800040101010101" pitchFamily="2" charset="-122"/>
              <a:cs typeface="宋体" charset="0"/>
            </a:endParaRPr>
          </a:p>
          <a:p>
            <a:pPr indent="342900">
              <a:spcBef>
                <a:spcPct val="20000"/>
              </a:spcBef>
              <a:buClr>
                <a:schemeClr val="accent1"/>
              </a:buClr>
              <a:buSzPct val="65000"/>
              <a:buFont typeface="Wingdings" pitchFamily="2" charset="2"/>
              <a:buChar char="n"/>
            </a:pPr>
            <a:r>
              <a:rPr lang="en-US" altLang="zh-CN" sz="1650" kern="0" dirty="0" smtClean="0">
                <a:latin typeface="华文新魏" panose="02010800040101010101" pitchFamily="2" charset="-122"/>
                <a:cs typeface="宋体" charset="0"/>
              </a:rPr>
              <a:t>Lead </a:t>
            </a:r>
            <a:r>
              <a:rPr lang="en-US" altLang="zh-CN" sz="1650" kern="0" dirty="0">
                <a:latin typeface="华文新魏" panose="02010800040101010101" pitchFamily="2" charset="-122"/>
                <a:cs typeface="宋体" charset="0"/>
              </a:rPr>
              <a:t>month :13</a:t>
            </a:r>
            <a:r>
              <a:rPr lang="zh-CN" altLang="en-US" sz="1650" kern="0" dirty="0">
                <a:latin typeface="华文新魏" panose="02010800040101010101" pitchFamily="2" charset="-122"/>
                <a:cs typeface="宋体" charset="0"/>
              </a:rPr>
              <a:t>个</a:t>
            </a:r>
            <a:r>
              <a:rPr lang="zh-CN" altLang="en-US" sz="1650" kern="0" dirty="0" smtClean="0">
                <a:latin typeface="华文新魏" panose="02010800040101010101" pitchFamily="2" charset="-122"/>
                <a:cs typeface="宋体" charset="0"/>
              </a:rPr>
              <a:t>月</a:t>
            </a:r>
            <a:endParaRPr lang="en-US" altLang="zh-CN" sz="1650" kern="0" dirty="0">
              <a:latin typeface="华文新魏" panose="02010800040101010101" pitchFamily="2" charset="-122"/>
              <a:cs typeface="宋体" charset="0"/>
            </a:endParaRPr>
          </a:p>
          <a:p>
            <a:pPr>
              <a:spcBef>
                <a:spcPct val="20000"/>
              </a:spcBef>
              <a:buClr>
                <a:schemeClr val="accent1"/>
              </a:buClr>
              <a:buSzPct val="65000"/>
              <a:buFont typeface="Wingdings" pitchFamily="2" charset="2"/>
              <a:buChar char="n"/>
            </a:pPr>
            <a:endParaRPr lang="zh-CN" altLang="en-US" sz="1650" kern="0" dirty="0">
              <a:latin typeface="华文新魏" panose="02010800040101010101" pitchFamily="2" charset="-122"/>
              <a:cs typeface="宋体" charset="0"/>
            </a:endParaRPr>
          </a:p>
        </p:txBody>
      </p:sp>
      <p:sp>
        <p:nvSpPr>
          <p:cNvPr id="2" name="灯片编号占位符 1"/>
          <p:cNvSpPr>
            <a:spLocks noGrp="1"/>
          </p:cNvSpPr>
          <p:nvPr>
            <p:ph type="sldNum" sz="quarter" idx="12"/>
          </p:nvPr>
        </p:nvSpPr>
        <p:spPr/>
        <p:txBody>
          <a:bodyPr/>
          <a:lstStyle/>
          <a:p>
            <a:fld id="{BFEF2762-1535-4924-9D17-ADC53619C3B8}" type="slidenum">
              <a:rPr lang="zh-CN" altLang="en-US" smtClean="0"/>
              <a:t>29</a:t>
            </a:fld>
            <a:endParaRPr lang="zh-CN" altLang="en-US"/>
          </a:p>
        </p:txBody>
      </p:sp>
      <p:grpSp>
        <p:nvGrpSpPr>
          <p:cNvPr id="14" name="组合 13"/>
          <p:cNvGrpSpPr/>
          <p:nvPr/>
        </p:nvGrpSpPr>
        <p:grpSpPr>
          <a:xfrm>
            <a:off x="0" y="6437559"/>
            <a:ext cx="9144000" cy="340928"/>
            <a:chOff x="0" y="6437559"/>
            <a:chExt cx="9144000" cy="340928"/>
          </a:xfrm>
        </p:grpSpPr>
        <p:cxnSp>
          <p:nvCxnSpPr>
            <p:cNvPr id="15" name="直接连接符 14"/>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18" name="内容占位符 2"/>
          <p:cNvSpPr txBox="1">
            <a:spLocks/>
          </p:cNvSpPr>
          <p:nvPr/>
        </p:nvSpPr>
        <p:spPr>
          <a:xfrm>
            <a:off x="739337" y="5635751"/>
            <a:ext cx="3498017" cy="1865226"/>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6"/>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7"/>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9"/>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9"/>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9"/>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9"/>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9"/>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9"/>
              </a:buBlip>
              <a:defRPr sz="1600">
                <a:solidFill>
                  <a:schemeClr val="tx1"/>
                </a:solidFill>
                <a:latin typeface="+mn-lt"/>
                <a:ea typeface="+mn-ea"/>
              </a:defRPr>
            </a:lvl9pPr>
          </a:lstStyle>
          <a:p>
            <a:r>
              <a:rPr lang="en-US" altLang="zh-CN" sz="1800" dirty="0" smtClean="0">
                <a:latin typeface="华文新魏" panose="02010800040101010101" pitchFamily="2" charset="-122"/>
              </a:rPr>
              <a:t>NINO3.4</a:t>
            </a:r>
            <a:r>
              <a:rPr lang="zh-CN" altLang="en-US" sz="1800" dirty="0" smtClean="0">
                <a:latin typeface="华文新魏" panose="02010800040101010101" pitchFamily="2" charset="-122"/>
              </a:rPr>
              <a:t>区平均海平面温度预测能力提升</a:t>
            </a:r>
            <a:r>
              <a:rPr lang="en-US" altLang="zh-CN" sz="1800" dirty="0" smtClean="0">
                <a:solidFill>
                  <a:srgbClr val="FF0000"/>
                </a:solidFill>
                <a:latin typeface="华文新魏" panose="02010800040101010101" pitchFamily="2" charset="-122"/>
              </a:rPr>
              <a:t>32%</a:t>
            </a:r>
            <a:endParaRPr lang="en-US" altLang="zh-CN" sz="1800" kern="0" dirty="0">
              <a:latin typeface="华文新魏" panose="02010800040101010101" pitchFamily="2" charset="-122"/>
            </a:endParaRPr>
          </a:p>
        </p:txBody>
      </p:sp>
    </p:spTree>
    <p:extLst>
      <p:ext uri="{BB962C8B-B14F-4D97-AF65-F5344CB8AC3E}">
        <p14:creationId xmlns:p14="http://schemas.microsoft.com/office/powerpoint/2010/main" val="28710282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txBox="1">
            <a:spLocks/>
          </p:cNvSpPr>
          <p:nvPr/>
        </p:nvSpPr>
        <p:spPr bwMode="auto">
          <a:xfrm>
            <a:off x="5060000" y="4151751"/>
            <a:ext cx="3845095" cy="111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spcBef>
                <a:spcPct val="20000"/>
              </a:spcBef>
              <a:buChar char="•"/>
              <a:defRPr sz="3200">
                <a:solidFill>
                  <a:schemeClr val="tx1"/>
                </a:solidFill>
                <a:latin typeface="Arial" charset="0"/>
                <a:ea typeface="宋体" pitchFamily="2" charset="-122"/>
              </a:defRPr>
            </a:lvl1pPr>
            <a:lvl2pPr marL="742950" indent="-285750" defTabSz="457200" eaLnBrk="0" hangingPunct="0">
              <a:spcBef>
                <a:spcPct val="20000"/>
              </a:spcBef>
              <a:buChar char="–"/>
              <a:defRPr sz="2800">
                <a:solidFill>
                  <a:schemeClr val="tx1"/>
                </a:solidFill>
                <a:latin typeface="Arial" charset="0"/>
                <a:ea typeface="宋体" pitchFamily="2" charset="-122"/>
              </a:defRPr>
            </a:lvl2pPr>
            <a:lvl3pPr marL="1143000" indent="-228600" defTabSz="457200" eaLnBrk="0" hangingPunct="0">
              <a:spcBef>
                <a:spcPct val="20000"/>
              </a:spcBef>
              <a:buChar char="•"/>
              <a:defRPr sz="2400">
                <a:solidFill>
                  <a:schemeClr val="tx1"/>
                </a:solidFill>
                <a:latin typeface="Arial" charset="0"/>
                <a:ea typeface="宋体" pitchFamily="2" charset="-122"/>
              </a:defRPr>
            </a:lvl3pPr>
            <a:lvl4pPr marL="1600200" indent="-228600" defTabSz="457200" eaLnBrk="0" hangingPunct="0">
              <a:spcBef>
                <a:spcPct val="20000"/>
              </a:spcBef>
              <a:buChar char="–"/>
              <a:defRPr sz="2000">
                <a:solidFill>
                  <a:schemeClr val="tx1"/>
                </a:solidFill>
                <a:latin typeface="Arial" charset="0"/>
                <a:ea typeface="宋体" pitchFamily="2" charset="-122"/>
              </a:defRPr>
            </a:lvl4pPr>
            <a:lvl5pPr marL="2057400" indent="-228600" defTabSz="457200" eaLnBrk="0" hangingPunct="0">
              <a:spcBef>
                <a:spcPct val="20000"/>
              </a:spcBef>
              <a:buChar char="»"/>
              <a:defRPr sz="2000">
                <a:solidFill>
                  <a:schemeClr val="tx1"/>
                </a:solidFill>
                <a:latin typeface="Arial" charset="0"/>
                <a:ea typeface="宋体" pitchFamily="2"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dirty="0">
                <a:latin typeface="华文新魏" panose="02010800040101010101" pitchFamily="2" charset="-122"/>
                <a:ea typeface="华文新魏" panose="02010800040101010101" pitchFamily="2" charset="-122"/>
                <a:cs typeface="Times New Roman" panose="02020603050405020304" pitchFamily="18" charset="0"/>
              </a:rPr>
              <a:t>中国历年汛期降水预测业务评分</a:t>
            </a:r>
          </a:p>
        </p:txBody>
      </p:sp>
      <p:sp>
        <p:nvSpPr>
          <p:cNvPr id="40" name="矩形 4"/>
          <p:cNvSpPr>
            <a:spLocks noChangeArrowheads="1"/>
          </p:cNvSpPr>
          <p:nvPr/>
        </p:nvSpPr>
        <p:spPr bwMode="auto">
          <a:xfrm>
            <a:off x="5949676" y="4683920"/>
            <a:ext cx="1601721" cy="41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spcBef>
                <a:spcPct val="20000"/>
              </a:spcBef>
              <a:buChar char="•"/>
              <a:defRPr sz="3200">
                <a:solidFill>
                  <a:schemeClr val="tx1"/>
                </a:solidFill>
                <a:latin typeface="Arial" charset="0"/>
                <a:ea typeface="宋体" pitchFamily="2" charset="-122"/>
              </a:defRPr>
            </a:lvl1pPr>
            <a:lvl2pPr marL="742950" indent="-285750" defTabSz="457200" eaLnBrk="0" hangingPunct="0">
              <a:spcBef>
                <a:spcPct val="20000"/>
              </a:spcBef>
              <a:buChar char="–"/>
              <a:defRPr sz="2800">
                <a:solidFill>
                  <a:schemeClr val="tx1"/>
                </a:solidFill>
                <a:latin typeface="Arial" charset="0"/>
                <a:ea typeface="宋体" pitchFamily="2" charset="-122"/>
              </a:defRPr>
            </a:lvl2pPr>
            <a:lvl3pPr marL="1143000" indent="-228600" defTabSz="457200" eaLnBrk="0" hangingPunct="0">
              <a:spcBef>
                <a:spcPct val="20000"/>
              </a:spcBef>
              <a:buChar char="•"/>
              <a:defRPr sz="2400">
                <a:solidFill>
                  <a:schemeClr val="tx1"/>
                </a:solidFill>
                <a:latin typeface="Arial" charset="0"/>
                <a:ea typeface="宋体" pitchFamily="2" charset="-122"/>
              </a:defRPr>
            </a:lvl3pPr>
            <a:lvl4pPr marL="1600200" indent="-228600" defTabSz="457200" eaLnBrk="0" hangingPunct="0">
              <a:spcBef>
                <a:spcPct val="20000"/>
              </a:spcBef>
              <a:buChar char="–"/>
              <a:defRPr sz="2000">
                <a:solidFill>
                  <a:schemeClr val="tx1"/>
                </a:solidFill>
                <a:latin typeface="Arial" charset="0"/>
                <a:ea typeface="宋体" pitchFamily="2" charset="-122"/>
              </a:defRPr>
            </a:lvl4pPr>
            <a:lvl5pPr marL="2057400" indent="-228600" defTabSz="457200" eaLnBrk="0" hangingPunct="0">
              <a:spcBef>
                <a:spcPct val="20000"/>
              </a:spcBef>
              <a:buChar char="»"/>
              <a:defRPr sz="2000">
                <a:solidFill>
                  <a:schemeClr val="tx1"/>
                </a:solidFill>
                <a:latin typeface="Arial" charset="0"/>
                <a:ea typeface="宋体" pitchFamily="2"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solidFill>
                  <a:srgbClr val="000066"/>
                </a:solidFill>
                <a:latin typeface="华文新魏" panose="02010800040101010101" pitchFamily="2" charset="-122"/>
                <a:ea typeface="华文新魏" panose="02010800040101010101" pitchFamily="2" charset="-122"/>
              </a:rPr>
              <a:t>多年平均</a:t>
            </a:r>
            <a:r>
              <a:rPr lang="en-US" altLang="zh-CN" sz="1800" b="1" dirty="0">
                <a:solidFill>
                  <a:srgbClr val="993300"/>
                </a:solidFill>
                <a:latin typeface="华文新魏" panose="02010800040101010101" pitchFamily="2" charset="-122"/>
                <a:ea typeface="华文新魏" panose="02010800040101010101" pitchFamily="2" charset="-122"/>
              </a:rPr>
              <a:t>65</a:t>
            </a:r>
            <a:r>
              <a:rPr lang="zh-CN" altLang="en-US" sz="1800" b="1" dirty="0">
                <a:solidFill>
                  <a:srgbClr val="993300"/>
                </a:solidFill>
                <a:latin typeface="华文新魏" panose="02010800040101010101" pitchFamily="2" charset="-122"/>
                <a:ea typeface="华文新魏" panose="02010800040101010101" pitchFamily="2" charset="-122"/>
              </a:rPr>
              <a:t>分</a:t>
            </a:r>
            <a:endParaRPr lang="zh-CN" altLang="en-US" sz="1800" dirty="0">
              <a:solidFill>
                <a:srgbClr val="993300"/>
              </a:solidFill>
              <a:latin typeface="华文新魏" panose="02010800040101010101" pitchFamily="2" charset="-122"/>
              <a:ea typeface="华文新魏" panose="02010800040101010101" pitchFamily="2" charset="-122"/>
            </a:endParaRPr>
          </a:p>
        </p:txBody>
      </p:sp>
      <p:pic>
        <p:nvPicPr>
          <p:cNvPr id="43" name="Picture 3"/>
          <p:cNvPicPr>
            <a:picLocks noChangeAspect="1" noChangeArrowheads="1"/>
          </p:cNvPicPr>
          <p:nvPr/>
        </p:nvPicPr>
        <p:blipFill>
          <a:blip r:embed="rId3"/>
          <a:srcRect/>
          <a:stretch>
            <a:fillRect/>
          </a:stretch>
        </p:blipFill>
        <p:spPr bwMode="auto">
          <a:xfrm>
            <a:off x="4937239" y="1894139"/>
            <a:ext cx="3899123" cy="1912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44" name="内容占位符 2"/>
          <p:cNvSpPr txBox="1">
            <a:spLocks/>
          </p:cNvSpPr>
          <p:nvPr/>
        </p:nvSpPr>
        <p:spPr>
          <a:xfrm>
            <a:off x="4631779" y="1182948"/>
            <a:ext cx="6831378" cy="101021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2100" kern="0" dirty="0">
                <a:latin typeface="华文新魏" panose="02010800040101010101" pitchFamily="2" charset="-122"/>
              </a:rPr>
              <a:t>气候预测问题的迫切性</a:t>
            </a:r>
            <a:endParaRPr lang="en-US" altLang="zh-CN" sz="2100" kern="0" dirty="0">
              <a:latin typeface="华文新魏" panose="02010800040101010101" pitchFamily="2" charset="-122"/>
            </a:endParaRPr>
          </a:p>
          <a:p>
            <a:pPr marL="0" indent="0">
              <a:buNone/>
            </a:pPr>
            <a:endParaRPr lang="zh-CN" altLang="en-US" sz="2100" kern="0" dirty="0">
              <a:latin typeface="华文新魏" panose="02010800040101010101" pitchFamily="2" charset="-122"/>
            </a:endParaRPr>
          </a:p>
        </p:txBody>
      </p:sp>
      <p:sp>
        <p:nvSpPr>
          <p:cNvPr id="45" name="折角形 44"/>
          <p:cNvSpPr/>
          <p:nvPr/>
        </p:nvSpPr>
        <p:spPr>
          <a:xfrm>
            <a:off x="4929966" y="5152710"/>
            <a:ext cx="4105161" cy="648415"/>
          </a:xfrm>
          <a:prstGeom prst="foldedCorner">
            <a:avLst/>
          </a:prstGeom>
          <a:solidFill>
            <a:srgbClr val="905C9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华文新魏" panose="02010800040101010101" pitchFamily="2" charset="-122"/>
                <a:ea typeface="华文新魏" panose="02010800040101010101" pitchFamily="2" charset="-122"/>
              </a:rPr>
              <a:t>气候预测的准确率和稳定性是世界难题</a:t>
            </a:r>
          </a:p>
        </p:txBody>
      </p:sp>
      <p:sp>
        <p:nvSpPr>
          <p:cNvPr id="16" name="标题 1"/>
          <p:cNvSpPr txBox="1"/>
          <p:nvPr/>
        </p:nvSpPr>
        <p:spPr bwMode="auto">
          <a:xfrm>
            <a:off x="1466655" y="318809"/>
            <a:ext cx="6210690" cy="465534"/>
          </a:xfrm>
          <a:prstGeom prst="rect">
            <a:avLst/>
          </a:prstGeom>
          <a:noFill/>
          <a:ln w="9525">
            <a:noFill/>
            <a:miter lim="800000"/>
          </a:ln>
        </p:spPr>
        <p:txBody>
          <a:bodyPr vert="horz" wrap="square" lIns="68580" tIns="34290" rIns="68580" bIns="3429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algn="ctr"/>
            <a:r>
              <a:rPr lang="en-US" altLang="zh-CN" sz="2700" kern="0" dirty="0" smtClean="0">
                <a:latin typeface="华文新魏" panose="02010800040101010101" pitchFamily="2" charset="-122"/>
                <a:ea typeface="华文新魏" panose="02010800040101010101" pitchFamily="2" charset="-122"/>
                <a:cs typeface="Times New Roman" panose="02020603050405020304" pitchFamily="18" charset="0"/>
              </a:rPr>
              <a:t>1.1</a:t>
            </a:r>
            <a:r>
              <a:rPr lang="zh-CN" altLang="en-US" sz="2700" kern="0" dirty="0">
                <a:latin typeface="华文新魏" panose="02010800040101010101" pitchFamily="2" charset="-122"/>
                <a:ea typeface="华文新魏" panose="02010800040101010101" pitchFamily="2" charset="-122"/>
                <a:cs typeface="Times New Roman" panose="02020603050405020304" pitchFamily="18" charset="0"/>
              </a:rPr>
              <a:t>气候预测与气候系统模式</a:t>
            </a:r>
          </a:p>
        </p:txBody>
      </p:sp>
      <p:pic>
        <p:nvPicPr>
          <p:cNvPr id="25" name="图片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894" y="2627109"/>
            <a:ext cx="2148453" cy="1471279"/>
          </a:xfrm>
          <a:prstGeom prst="rect">
            <a:avLst/>
          </a:prstGeom>
        </p:spPr>
      </p:pic>
      <p:pic>
        <p:nvPicPr>
          <p:cNvPr id="27" name="图片 26"/>
          <p:cNvPicPr>
            <a:picLocks noChangeAspect="1"/>
          </p:cNvPicPr>
          <p:nvPr/>
        </p:nvPicPr>
        <p:blipFill>
          <a:blip r:embed="rId9"/>
          <a:stretch>
            <a:fillRect/>
          </a:stretch>
        </p:blipFill>
        <p:spPr>
          <a:xfrm>
            <a:off x="160538" y="4177442"/>
            <a:ext cx="2148453" cy="1460557"/>
          </a:xfrm>
          <a:prstGeom prst="rect">
            <a:avLst/>
          </a:prstGeom>
        </p:spPr>
      </p:pic>
      <p:sp>
        <p:nvSpPr>
          <p:cNvPr id="20" name="文本框 19"/>
          <p:cNvSpPr txBox="1"/>
          <p:nvPr/>
        </p:nvSpPr>
        <p:spPr>
          <a:xfrm>
            <a:off x="593221" y="1621491"/>
            <a:ext cx="5927517" cy="646331"/>
          </a:xfrm>
          <a:prstGeom prst="rect">
            <a:avLst/>
          </a:prstGeom>
          <a:noFill/>
        </p:spPr>
        <p:txBody>
          <a:bodyPr wrap="square" rtlCol="0">
            <a:spAutoFit/>
          </a:bodyPr>
          <a:lstStyle/>
          <a:p>
            <a:r>
              <a:rPr lang="en-US" altLang="zh-CN" dirty="0">
                <a:latin typeface="华文新魏" panose="02010800040101010101" pitchFamily="2" charset="-122"/>
                <a:ea typeface="华文新魏" panose="02010800040101010101" pitchFamily="2" charset="-122"/>
              </a:rPr>
              <a:t>1</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预防灾害</a:t>
            </a:r>
            <a:endParaRPr lang="en-US" altLang="zh-CN" dirty="0" smtClean="0">
              <a:latin typeface="华文新魏" panose="02010800040101010101" pitchFamily="2" charset="-122"/>
              <a:ea typeface="华文新魏" panose="02010800040101010101" pitchFamily="2" charset="-122"/>
            </a:endParaRPr>
          </a:p>
          <a:p>
            <a:r>
              <a:rPr lang="en-US" altLang="zh-CN" dirty="0" smtClean="0">
                <a:latin typeface="华文新魏" panose="02010800040101010101" pitchFamily="2" charset="-122"/>
                <a:ea typeface="华文新魏" panose="02010800040101010101" pitchFamily="2" charset="-122"/>
              </a:rPr>
              <a:t>2.</a:t>
            </a:r>
            <a:r>
              <a:rPr lang="zh-CN" altLang="en-US" dirty="0" smtClean="0">
                <a:latin typeface="华文新魏" panose="02010800040101010101" pitchFamily="2" charset="-122"/>
                <a:ea typeface="华文新魏" panose="02010800040101010101" pitchFamily="2" charset="-122"/>
              </a:rPr>
              <a:t>规划农作物种植</a:t>
            </a:r>
            <a:endParaRPr lang="en-US" altLang="zh-CN" dirty="0">
              <a:latin typeface="华文新魏" panose="02010800040101010101" pitchFamily="2" charset="-122"/>
              <a:ea typeface="华文新魏" panose="02010800040101010101" pitchFamily="2" charset="-122"/>
            </a:endParaRPr>
          </a:p>
        </p:txBody>
      </p:sp>
      <p:sp>
        <p:nvSpPr>
          <p:cNvPr id="21" name="内容占位符 2"/>
          <p:cNvSpPr txBox="1">
            <a:spLocks/>
          </p:cNvSpPr>
          <p:nvPr/>
        </p:nvSpPr>
        <p:spPr>
          <a:xfrm>
            <a:off x="297519" y="1109966"/>
            <a:ext cx="6831378" cy="903554"/>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2100" kern="0" dirty="0"/>
              <a:t>气候预测问题的重要性</a:t>
            </a:r>
          </a:p>
        </p:txBody>
      </p:sp>
      <p:pic>
        <p:nvPicPr>
          <p:cNvPr id="28" name="图片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69059" y="2616280"/>
            <a:ext cx="2210648" cy="1473474"/>
          </a:xfrm>
          <a:prstGeom prst="rect">
            <a:avLst/>
          </a:prstGeom>
        </p:spPr>
      </p:pic>
      <p:pic>
        <p:nvPicPr>
          <p:cNvPr id="29" name="图片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69059" y="4168808"/>
            <a:ext cx="2262720" cy="1431802"/>
          </a:xfrm>
          <a:prstGeom prst="rect">
            <a:avLst/>
          </a:prstGeom>
        </p:spPr>
      </p:pic>
      <p:sp>
        <p:nvSpPr>
          <p:cNvPr id="2" name="灯片编号占位符 1"/>
          <p:cNvSpPr>
            <a:spLocks noGrp="1"/>
          </p:cNvSpPr>
          <p:nvPr>
            <p:ph type="sldNum" sz="quarter" idx="12"/>
          </p:nvPr>
        </p:nvSpPr>
        <p:spPr/>
        <p:txBody>
          <a:bodyPr/>
          <a:lstStyle/>
          <a:p>
            <a:fld id="{BFEF2762-1535-4924-9D17-ADC53619C3B8}" type="slidenum">
              <a:rPr lang="zh-CN" altLang="en-US" smtClean="0"/>
              <a:t>3</a:t>
            </a:fld>
            <a:endParaRPr lang="zh-CN" altLang="en-US"/>
          </a:p>
        </p:txBody>
      </p:sp>
      <p:grpSp>
        <p:nvGrpSpPr>
          <p:cNvPr id="30" name="组合 29"/>
          <p:cNvGrpSpPr/>
          <p:nvPr/>
        </p:nvGrpSpPr>
        <p:grpSpPr>
          <a:xfrm>
            <a:off x="0" y="6437559"/>
            <a:ext cx="9144000" cy="340928"/>
            <a:chOff x="0" y="6437559"/>
            <a:chExt cx="9144000" cy="340928"/>
          </a:xfrm>
        </p:grpSpPr>
        <p:cxnSp>
          <p:nvCxnSpPr>
            <p:cNvPr id="31" name="直接连接符 30"/>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Tree>
    <p:extLst>
      <p:ext uri="{BB962C8B-B14F-4D97-AF65-F5344CB8AC3E}">
        <p14:creationId xmlns:p14="http://schemas.microsoft.com/office/powerpoint/2010/main" val="889761536"/>
      </p:ext>
    </p:extLst>
  </p:cSld>
  <p:clrMapOvr>
    <a:masterClrMapping/>
  </p:clrMapOvr>
  <mc:AlternateContent xmlns:mc="http://schemas.openxmlformats.org/markup-compatibility/2006">
    <mc:Choice xmlns:p14="http://schemas.microsoft.com/office/powerpoint/2010/main" Requires="p14">
      <p:transition spd="slow" p14:dur="2000" advTm="30650"/>
    </mc:Choice>
    <mc:Fallback>
      <p:transition spd="slow" advTm="3065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bwMode="auto">
          <a:xfrm>
            <a:off x="1616369" y="402364"/>
            <a:ext cx="5670630"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4.</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总结</a:t>
            </a:r>
            <a:endPar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文本框 5"/>
          <p:cNvSpPr txBox="1"/>
          <p:nvPr/>
        </p:nvSpPr>
        <p:spPr>
          <a:xfrm>
            <a:off x="221013" y="1141281"/>
            <a:ext cx="8571346" cy="4124206"/>
          </a:xfrm>
          <a:prstGeom prst="rect">
            <a:avLst/>
          </a:prstGeom>
          <a:noFill/>
        </p:spPr>
        <p:txBody>
          <a:bodyPr wrap="square" rtlCol="0">
            <a:spAutoFit/>
          </a:bodyPr>
          <a:lstStyle/>
          <a:p>
            <a:r>
              <a:rPr lang="en-US" altLang="zh-CN" sz="2200" dirty="0" smtClean="0">
                <a:latin typeface="华文新魏" panose="02010800040101010101" pitchFamily="2" charset="-122"/>
                <a:ea typeface="华文新魏" panose="02010800040101010101" pitchFamily="2" charset="-122"/>
              </a:rPr>
              <a:t>1.</a:t>
            </a:r>
            <a:r>
              <a:rPr lang="zh-CN" altLang="en-US" sz="2200" dirty="0" smtClean="0">
                <a:latin typeface="华文新魏" panose="02010800040101010101" pitchFamily="2" charset="-122"/>
                <a:ea typeface="华文新魏" panose="02010800040101010101" pitchFamily="2" charset="-122"/>
              </a:rPr>
              <a:t>设计了高效的面向气候系统模式的</a:t>
            </a:r>
            <a:r>
              <a:rPr lang="zh-CN" altLang="zh-CN" sz="2200" dirty="0" smtClean="0">
                <a:latin typeface="华文新魏" panose="02010800040101010101" pitchFamily="2" charset="-122"/>
                <a:ea typeface="华文新魏" panose="02010800040101010101" pitchFamily="2" charset="-122"/>
              </a:rPr>
              <a:t>多</a:t>
            </a:r>
            <a:r>
              <a:rPr lang="zh-CN" altLang="zh-CN" sz="2200" dirty="0">
                <a:latin typeface="华文新魏" panose="02010800040101010101" pitchFamily="2" charset="-122"/>
                <a:ea typeface="华文新魏" panose="02010800040101010101" pitchFamily="2" charset="-122"/>
              </a:rPr>
              <a:t>层</a:t>
            </a:r>
            <a:r>
              <a:rPr lang="zh-CN" altLang="zh-CN" sz="2200" dirty="0" smtClean="0">
                <a:latin typeface="华文新魏" panose="02010800040101010101" pitchFamily="2" charset="-122"/>
                <a:ea typeface="华文新魏" panose="02010800040101010101" pitchFamily="2" charset="-122"/>
              </a:rPr>
              <a:t>感知机代理</a:t>
            </a:r>
            <a:r>
              <a:rPr lang="zh-CN" altLang="zh-CN" sz="2200" dirty="0">
                <a:latin typeface="华文新魏" panose="02010800040101010101" pitchFamily="2" charset="-122"/>
                <a:ea typeface="华文新魏" panose="02010800040101010101" pitchFamily="2" charset="-122"/>
              </a:rPr>
              <a:t>模式优化方法</a:t>
            </a:r>
            <a:r>
              <a:rPr lang="zh-CN" altLang="zh-CN" sz="2200" dirty="0" smtClean="0">
                <a:latin typeface="华文新魏" panose="02010800040101010101" pitchFamily="2" charset="-122"/>
                <a:ea typeface="华文新魏" panose="02010800040101010101" pitchFamily="2" charset="-122"/>
              </a:rPr>
              <a:t>。</a:t>
            </a:r>
            <a:endParaRPr lang="en-US" altLang="zh-CN" sz="2200" dirty="0" smtClean="0">
              <a:latin typeface="华文新魏" panose="02010800040101010101" pitchFamily="2" charset="-122"/>
              <a:ea typeface="华文新魏" panose="02010800040101010101" pitchFamily="2" charset="-122"/>
            </a:endParaRPr>
          </a:p>
          <a:p>
            <a:endParaRPr lang="en-US" altLang="zh-CN" sz="2200" dirty="0">
              <a:solidFill>
                <a:srgbClr val="FF0000"/>
              </a:solidFill>
              <a:latin typeface="华文新魏" panose="02010800040101010101" pitchFamily="2" charset="-122"/>
              <a:ea typeface="华文新魏" panose="02010800040101010101" pitchFamily="2" charset="-122"/>
            </a:endParaRPr>
          </a:p>
          <a:p>
            <a:r>
              <a:rPr lang="en-US" altLang="zh-CN" sz="2200" dirty="0">
                <a:latin typeface="华文新魏" panose="02010800040101010101" pitchFamily="2" charset="-122"/>
                <a:ea typeface="华文新魏" panose="02010800040101010101" pitchFamily="2" charset="-122"/>
              </a:rPr>
              <a:t>2.</a:t>
            </a:r>
            <a:r>
              <a:rPr lang="zh-CN" altLang="zh-CN" sz="2200" dirty="0">
                <a:latin typeface="华文新魏" panose="02010800040101010101" pitchFamily="2" charset="-122"/>
                <a:ea typeface="华文新魏" panose="02010800040101010101" pitchFamily="2" charset="-122"/>
              </a:rPr>
              <a:t>设计了一</a:t>
            </a:r>
            <a:r>
              <a:rPr lang="zh-CN" altLang="zh-CN" sz="2200" dirty="0" smtClean="0">
                <a:latin typeface="华文新魏" panose="02010800040101010101" pitchFamily="2" charset="-122"/>
                <a:ea typeface="华文新魏" panose="02010800040101010101" pitchFamily="2" charset="-122"/>
              </a:rPr>
              <a:t>种</a:t>
            </a:r>
            <a:r>
              <a:rPr lang="zh-CN" altLang="en-US" sz="2200" dirty="0" smtClean="0">
                <a:latin typeface="华文新魏" panose="02010800040101010101" pitchFamily="2" charset="-122"/>
                <a:ea typeface="华文新魏" panose="02010800040101010101" pitchFamily="2" charset="-122"/>
              </a:rPr>
              <a:t>面向气候预测的</a:t>
            </a:r>
            <a:r>
              <a:rPr lang="zh-CN" altLang="zh-CN" sz="2200" dirty="0" smtClean="0">
                <a:latin typeface="华文新魏" panose="02010800040101010101" pitchFamily="2" charset="-122"/>
                <a:ea typeface="华文新魏" panose="02010800040101010101" pitchFamily="2" charset="-122"/>
              </a:rPr>
              <a:t>集合</a:t>
            </a:r>
            <a:r>
              <a:rPr lang="zh-CN" altLang="zh-CN" sz="2200" dirty="0">
                <a:latin typeface="华文新魏" panose="02010800040101010101" pitchFamily="2" charset="-122"/>
                <a:ea typeface="华文新魏" panose="02010800040101010101" pitchFamily="2" charset="-122"/>
              </a:rPr>
              <a:t>初值扰动</a:t>
            </a:r>
            <a:r>
              <a:rPr lang="zh-CN" altLang="zh-CN" sz="2200" dirty="0" smtClean="0">
                <a:latin typeface="华文新魏" panose="02010800040101010101" pitchFamily="2" charset="-122"/>
                <a:ea typeface="华文新魏" panose="02010800040101010101" pitchFamily="2" charset="-122"/>
              </a:rPr>
              <a:t>方法</a:t>
            </a:r>
            <a:r>
              <a:rPr lang="zh-CN" altLang="en-US" sz="2200" dirty="0" smtClean="0">
                <a:latin typeface="华文新魏" panose="02010800040101010101" pitchFamily="2" charset="-122"/>
                <a:ea typeface="华文新魏" panose="02010800040101010101" pitchFamily="2" charset="-122"/>
              </a:rPr>
              <a:t>。</a:t>
            </a:r>
            <a:endParaRPr lang="en-US" altLang="zh-CN" sz="2200" dirty="0" smtClean="0">
              <a:latin typeface="华文新魏" panose="02010800040101010101" pitchFamily="2" charset="-122"/>
              <a:ea typeface="华文新魏" panose="02010800040101010101" pitchFamily="2" charset="-122"/>
            </a:endParaRPr>
          </a:p>
          <a:p>
            <a:endParaRPr lang="en-US" altLang="zh-CN" sz="2200" dirty="0">
              <a:latin typeface="华文新魏" panose="02010800040101010101" pitchFamily="2" charset="-122"/>
              <a:ea typeface="华文新魏" panose="02010800040101010101" pitchFamily="2" charset="-122"/>
            </a:endParaRPr>
          </a:p>
          <a:p>
            <a:r>
              <a:rPr lang="en-US" altLang="zh-CN" sz="2200" dirty="0">
                <a:latin typeface="华文新魏" panose="02010800040101010101" pitchFamily="2" charset="-122"/>
                <a:ea typeface="华文新魏" panose="02010800040101010101" pitchFamily="2" charset="-122"/>
              </a:rPr>
              <a:t>3.</a:t>
            </a:r>
            <a:r>
              <a:rPr lang="zh-CN" altLang="zh-CN" sz="2200" dirty="0">
                <a:latin typeface="华文新魏" panose="02010800040101010101" pitchFamily="2" charset="-122"/>
                <a:ea typeface="华文新魏" panose="02010800040101010101" pitchFamily="2" charset="-122"/>
              </a:rPr>
              <a:t>提出了结合参数优化和初值扰动的集合预测方法</a:t>
            </a:r>
            <a:r>
              <a:rPr lang="en-US" altLang="zh-CN" sz="2200" dirty="0">
                <a:latin typeface="华文新魏" panose="02010800040101010101" pitchFamily="2" charset="-122"/>
                <a:ea typeface="华文新魏" panose="02010800040101010101" pitchFamily="2" charset="-122"/>
              </a:rPr>
              <a:t>(BGMOPT</a:t>
            </a:r>
            <a:r>
              <a:rPr lang="en-US" altLang="zh-CN" sz="2200" dirty="0" smtClean="0">
                <a:latin typeface="华文新魏" panose="02010800040101010101" pitchFamily="2" charset="-122"/>
                <a:ea typeface="华文新魏" panose="02010800040101010101" pitchFamily="2" charset="-122"/>
              </a:rPr>
              <a:t>),</a:t>
            </a:r>
            <a:r>
              <a:rPr lang="zh-CN" altLang="zh-CN" sz="2200" dirty="0" smtClean="0">
                <a:latin typeface="华文新魏" panose="02010800040101010101" pitchFamily="2" charset="-122"/>
                <a:ea typeface="华文新魏" panose="02010800040101010101" pitchFamily="2" charset="-122"/>
              </a:rPr>
              <a:t> </a:t>
            </a:r>
            <a:r>
              <a:rPr lang="zh-CN" altLang="en-US" sz="2200" dirty="0" smtClean="0">
                <a:latin typeface="华文新魏" panose="02010800040101010101" pitchFamily="2" charset="-122"/>
                <a:ea typeface="华文新魏" panose="02010800040101010101" pitchFamily="2" charset="-122"/>
              </a:rPr>
              <a:t>在</a:t>
            </a:r>
            <a:r>
              <a:rPr lang="en-US" altLang="zh-CN" sz="2200" dirty="0" smtClean="0">
                <a:latin typeface="华文新魏" panose="02010800040101010101" pitchFamily="2" charset="-122"/>
                <a:ea typeface="华文新魏" panose="02010800040101010101" pitchFamily="2" charset="-122"/>
              </a:rPr>
              <a:t>BCC-CSM</a:t>
            </a:r>
            <a:r>
              <a:rPr lang="zh-CN" altLang="en-US" sz="2200" dirty="0" smtClean="0">
                <a:latin typeface="华文新魏" panose="02010800040101010101" pitchFamily="2" charset="-122"/>
                <a:ea typeface="华文新魏" panose="02010800040101010101" pitchFamily="2" charset="-122"/>
              </a:rPr>
              <a:t>降雨研究案例中</a:t>
            </a:r>
            <a:r>
              <a:rPr lang="zh-CN" altLang="zh-CN" sz="2200" dirty="0" smtClean="0">
                <a:latin typeface="华文新魏" panose="02010800040101010101" pitchFamily="2" charset="-122"/>
                <a:ea typeface="华文新魏" panose="02010800040101010101" pitchFamily="2" charset="-122"/>
              </a:rPr>
              <a:t>相对于原</a:t>
            </a:r>
            <a:r>
              <a:rPr lang="en-US" altLang="zh-CN" sz="2200" dirty="0" smtClean="0">
                <a:latin typeface="华文新魏" panose="02010800040101010101" pitchFamily="2" charset="-122"/>
                <a:ea typeface="华文新魏" panose="02010800040101010101" pitchFamily="2" charset="-122"/>
              </a:rPr>
              <a:t>LAF</a:t>
            </a:r>
            <a:r>
              <a:rPr lang="zh-CN" altLang="zh-CN" sz="2200" dirty="0" smtClean="0">
                <a:latin typeface="华文新魏" panose="02010800040101010101" pitchFamily="2" charset="-122"/>
                <a:ea typeface="华文新魏" panose="02010800040101010101" pitchFamily="2" charset="-122"/>
              </a:rPr>
              <a:t>方法</a:t>
            </a:r>
            <a:r>
              <a:rPr lang="zh-CN" altLang="en-US" sz="2200" dirty="0" smtClean="0">
                <a:solidFill>
                  <a:srgbClr val="FF0000"/>
                </a:solidFill>
                <a:latin typeface="华文新魏" panose="02010800040101010101" pitchFamily="2" charset="-122"/>
                <a:ea typeface="华文新魏" panose="02010800040101010101" pitchFamily="2" charset="-122"/>
              </a:rPr>
              <a:t>四个月的</a:t>
            </a:r>
            <a:r>
              <a:rPr lang="zh-CN" altLang="zh-CN" sz="2200" dirty="0" smtClean="0">
                <a:solidFill>
                  <a:srgbClr val="FF0000"/>
                </a:solidFill>
                <a:latin typeface="华文新魏" panose="02010800040101010101" pitchFamily="2" charset="-122"/>
                <a:ea typeface="华文新魏" panose="02010800040101010101" pitchFamily="2" charset="-122"/>
              </a:rPr>
              <a:t>平均降水能力提升</a:t>
            </a:r>
            <a:r>
              <a:rPr lang="en-US" altLang="zh-CN" sz="2200" dirty="0" smtClean="0">
                <a:solidFill>
                  <a:srgbClr val="FF0000"/>
                </a:solidFill>
                <a:latin typeface="华文新魏" panose="02010800040101010101" pitchFamily="2" charset="-122"/>
                <a:ea typeface="华文新魏" panose="02010800040101010101" pitchFamily="2" charset="-122"/>
              </a:rPr>
              <a:t>15%</a:t>
            </a:r>
            <a:r>
              <a:rPr lang="zh-CN" altLang="zh-CN" sz="2200" dirty="0" smtClean="0">
                <a:solidFill>
                  <a:srgbClr val="FF0000"/>
                </a:solidFill>
                <a:latin typeface="华文新魏" panose="02010800040101010101" pitchFamily="2" charset="-122"/>
                <a:ea typeface="华文新魏" panose="02010800040101010101" pitchFamily="2" charset="-122"/>
              </a:rPr>
              <a:t>。</a:t>
            </a:r>
            <a:endParaRPr lang="en-US" altLang="zh-CN" sz="2200" dirty="0">
              <a:solidFill>
                <a:srgbClr val="FF0000"/>
              </a:solidFill>
              <a:latin typeface="华文新魏" panose="02010800040101010101" pitchFamily="2" charset="-122"/>
              <a:ea typeface="华文新魏" panose="02010800040101010101" pitchFamily="2" charset="-122"/>
            </a:endParaRPr>
          </a:p>
          <a:p>
            <a:endParaRPr lang="en-US" altLang="zh-CN" sz="2200" dirty="0">
              <a:solidFill>
                <a:srgbClr val="FF0000"/>
              </a:solidFill>
              <a:latin typeface="华文新魏" panose="02010800040101010101" pitchFamily="2" charset="-122"/>
              <a:ea typeface="华文新魏" panose="02010800040101010101" pitchFamily="2" charset="-122"/>
            </a:endParaRPr>
          </a:p>
          <a:p>
            <a:r>
              <a:rPr lang="en-US" altLang="zh-CN" sz="2200" dirty="0">
                <a:latin typeface="华文新魏" panose="02010800040101010101" pitchFamily="2" charset="-122"/>
                <a:ea typeface="华文新魏" panose="02010800040101010101" pitchFamily="2" charset="-122"/>
              </a:rPr>
              <a:t>4.</a:t>
            </a:r>
            <a:r>
              <a:rPr lang="zh-CN" altLang="zh-CN" sz="2200" dirty="0">
                <a:latin typeface="华文新魏" panose="02010800040101010101" pitchFamily="2" charset="-122"/>
                <a:ea typeface="华文新魏" panose="02010800040101010101" pitchFamily="2" charset="-122"/>
              </a:rPr>
              <a:t>提出了结合观测和模式输出数据特征的机器学习</a:t>
            </a:r>
            <a:r>
              <a:rPr lang="zh-CN" altLang="zh-CN" sz="2200" dirty="0" smtClean="0">
                <a:latin typeface="华文新魏" panose="02010800040101010101" pitchFamily="2" charset="-122"/>
                <a:ea typeface="华文新魏" panose="02010800040101010101" pitchFamily="2" charset="-122"/>
              </a:rPr>
              <a:t>集合</a:t>
            </a:r>
            <a:r>
              <a:rPr lang="zh-CN" altLang="en-US" sz="2200" dirty="0">
                <a:latin typeface="华文新魏" panose="02010800040101010101" pitchFamily="2" charset="-122"/>
                <a:ea typeface="华文新魏" panose="02010800040101010101" pitchFamily="2" charset="-122"/>
              </a:rPr>
              <a:t>集成</a:t>
            </a:r>
            <a:r>
              <a:rPr lang="zh-CN" altLang="zh-CN" sz="2200" dirty="0" smtClean="0">
                <a:latin typeface="华文新魏" panose="02010800040101010101" pitchFamily="2" charset="-122"/>
                <a:ea typeface="华文新魏" panose="02010800040101010101" pitchFamily="2" charset="-122"/>
              </a:rPr>
              <a:t>修正</a:t>
            </a:r>
            <a:r>
              <a:rPr lang="zh-CN" altLang="zh-CN" sz="2200" dirty="0">
                <a:latin typeface="华文新魏" panose="02010800040101010101" pitchFamily="2" charset="-122"/>
                <a:ea typeface="华文新魏" panose="02010800040101010101" pitchFamily="2" charset="-122"/>
              </a:rPr>
              <a:t>方法</a:t>
            </a:r>
            <a:r>
              <a:rPr lang="en-US" altLang="zh-CN" sz="2200" dirty="0">
                <a:latin typeface="华文新魏" panose="02010800040101010101" pitchFamily="2" charset="-122"/>
                <a:ea typeface="华文新魏" panose="02010800040101010101" pitchFamily="2" charset="-122"/>
              </a:rPr>
              <a:t>,</a:t>
            </a:r>
            <a:r>
              <a:rPr lang="zh-CN" altLang="zh-CN" sz="2200" dirty="0">
                <a:latin typeface="华文新魏" panose="02010800040101010101" pitchFamily="2" charset="-122"/>
                <a:ea typeface="华文新魏" panose="02010800040101010101" pitchFamily="2" charset="-122"/>
              </a:rPr>
              <a:t>相对于集合</a:t>
            </a:r>
            <a:r>
              <a:rPr lang="zh-CN" altLang="zh-CN" sz="2200" dirty="0" smtClean="0">
                <a:latin typeface="华文新魏" panose="02010800040101010101" pitchFamily="2" charset="-122"/>
                <a:ea typeface="华文新魏" panose="02010800040101010101" pitchFamily="2" charset="-122"/>
              </a:rPr>
              <a:t>平均方法</a:t>
            </a:r>
            <a:r>
              <a:rPr lang="zh-CN" altLang="en-US" sz="2200" dirty="0">
                <a:latin typeface="华文新魏" panose="02010800040101010101" pitchFamily="2" charset="-122"/>
                <a:ea typeface="华文新魏" panose="02010800040101010101" pitchFamily="2" charset="-122"/>
              </a:rPr>
              <a:t>在</a:t>
            </a:r>
            <a:r>
              <a:rPr lang="en-US" altLang="zh-CN" sz="2200" dirty="0" smtClean="0">
                <a:latin typeface="华文新魏" panose="02010800040101010101" pitchFamily="2" charset="-122"/>
                <a:ea typeface="华文新魏" panose="02010800040101010101" pitchFamily="2" charset="-122"/>
              </a:rPr>
              <a:t>BCC-CSM</a:t>
            </a:r>
            <a:r>
              <a:rPr lang="zh-CN" altLang="en-US" sz="2200" dirty="0" smtClean="0">
                <a:latin typeface="华文新魏" panose="02010800040101010101" pitchFamily="2" charset="-122"/>
                <a:ea typeface="华文新魏" panose="02010800040101010101" pitchFamily="2" charset="-122"/>
              </a:rPr>
              <a:t>试验中可将</a:t>
            </a:r>
            <a:r>
              <a:rPr lang="en-US" altLang="zh-CN" sz="2200" dirty="0" smtClean="0">
                <a:latin typeface="华文新魏" panose="02010800040101010101" pitchFamily="2" charset="-122"/>
                <a:ea typeface="华文新魏" panose="02010800040101010101" pitchFamily="2" charset="-122"/>
              </a:rPr>
              <a:t> </a:t>
            </a:r>
            <a:r>
              <a:rPr lang="en-US" altLang="zh-CN" sz="2200" dirty="0" smtClean="0">
                <a:solidFill>
                  <a:srgbClr val="FF0000"/>
                </a:solidFill>
                <a:latin typeface="华文新魏" panose="02010800040101010101" pitchFamily="2" charset="-122"/>
                <a:ea typeface="华文新魏" panose="02010800040101010101" pitchFamily="2" charset="-122"/>
              </a:rPr>
              <a:t>ENSO</a:t>
            </a:r>
            <a:r>
              <a:rPr lang="zh-CN" altLang="zh-CN" sz="2200" dirty="0">
                <a:solidFill>
                  <a:srgbClr val="FF0000"/>
                </a:solidFill>
                <a:latin typeface="华文新魏" panose="02010800040101010101" pitchFamily="2" charset="-122"/>
                <a:ea typeface="华文新魏" panose="02010800040101010101" pitchFamily="2" charset="-122"/>
              </a:rPr>
              <a:t>预测能力提升</a:t>
            </a:r>
            <a:r>
              <a:rPr lang="en-US" altLang="zh-CN" sz="2200" dirty="0">
                <a:solidFill>
                  <a:srgbClr val="FF0000"/>
                </a:solidFill>
                <a:latin typeface="华文新魏" panose="02010800040101010101" pitchFamily="2" charset="-122"/>
                <a:ea typeface="华文新魏" panose="02010800040101010101" pitchFamily="2" charset="-122"/>
              </a:rPr>
              <a:t>32%</a:t>
            </a:r>
            <a:r>
              <a:rPr lang="zh-CN" altLang="zh-CN" sz="2200" dirty="0">
                <a:solidFill>
                  <a:srgbClr val="FF0000"/>
                </a:solidFill>
                <a:latin typeface="华文新魏" panose="02010800040101010101" pitchFamily="2" charset="-122"/>
                <a:ea typeface="华文新魏" panose="02010800040101010101" pitchFamily="2" charset="-122"/>
              </a:rPr>
              <a:t>。</a:t>
            </a:r>
            <a:endParaRPr lang="en-US" altLang="zh-CN" sz="2200" dirty="0"/>
          </a:p>
          <a:p>
            <a:endParaRPr lang="zh-CN" altLang="en-US" sz="2000" dirty="0"/>
          </a:p>
        </p:txBody>
      </p:sp>
      <p:sp>
        <p:nvSpPr>
          <p:cNvPr id="5" name="灯片编号占位符 4"/>
          <p:cNvSpPr>
            <a:spLocks noGrp="1"/>
          </p:cNvSpPr>
          <p:nvPr>
            <p:ph type="sldNum" sz="quarter" idx="12"/>
          </p:nvPr>
        </p:nvSpPr>
        <p:spPr/>
        <p:txBody>
          <a:bodyPr/>
          <a:lstStyle/>
          <a:p>
            <a:fld id="{BFEF2762-1535-4924-9D17-ADC53619C3B8}" type="slidenum">
              <a:rPr lang="zh-CN" altLang="en-US" smtClean="0"/>
              <a:t>30</a:t>
            </a:fld>
            <a:endParaRPr lang="zh-CN" altLang="en-US"/>
          </a:p>
        </p:txBody>
      </p:sp>
      <p:grpSp>
        <p:nvGrpSpPr>
          <p:cNvPr id="9" name="组合 8"/>
          <p:cNvGrpSpPr/>
          <p:nvPr/>
        </p:nvGrpSpPr>
        <p:grpSpPr>
          <a:xfrm>
            <a:off x="0" y="6437559"/>
            <a:ext cx="9144000" cy="340928"/>
            <a:chOff x="0" y="6437559"/>
            <a:chExt cx="9144000" cy="340928"/>
          </a:xfrm>
        </p:grpSpPr>
        <p:cxnSp>
          <p:nvCxnSpPr>
            <p:cNvPr id="10" name="直接连接符 9"/>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Tree>
    <p:extLst>
      <p:ext uri="{BB962C8B-B14F-4D97-AF65-F5344CB8AC3E}">
        <p14:creationId xmlns:p14="http://schemas.microsoft.com/office/powerpoint/2010/main" val="42709154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8226" y="476844"/>
            <a:ext cx="4725374" cy="497804"/>
          </a:xfrm>
        </p:spPr>
        <p:txBody>
          <a:bodyPr>
            <a:noAutofit/>
          </a:bodyPr>
          <a:lstStyle/>
          <a:p>
            <a:r>
              <a:rPr kumimoji="1" lang="zh-CN" altLang="en-US" sz="2700" b="1" dirty="0">
                <a:latin typeface="华文新魏" panose="02010800040101010101" pitchFamily="2" charset="-122"/>
                <a:ea typeface="华文新魏" panose="02010800040101010101" pitchFamily="2" charset="-122"/>
              </a:rPr>
              <a:t>硕士研究期间发表的学术论文</a:t>
            </a:r>
          </a:p>
        </p:txBody>
      </p:sp>
      <p:sp>
        <p:nvSpPr>
          <p:cNvPr id="3" name="内容占位符 2"/>
          <p:cNvSpPr>
            <a:spLocks noGrp="1"/>
          </p:cNvSpPr>
          <p:nvPr>
            <p:ph idx="1"/>
          </p:nvPr>
        </p:nvSpPr>
        <p:spPr>
          <a:xfrm>
            <a:off x="100764" y="1214820"/>
            <a:ext cx="9043236" cy="2734280"/>
          </a:xfrm>
        </p:spPr>
        <p:txBody>
          <a:bodyPr>
            <a:noAutofit/>
          </a:bodyPr>
          <a:lstStyle/>
          <a:p>
            <a:pPr marL="342900" lvl="1" indent="-342900">
              <a:buClr>
                <a:schemeClr val="tx1"/>
              </a:buClr>
              <a:buFont typeface="Wingdings" panose="05000000000000000000" pitchFamily="2" charset="2"/>
              <a:buChar char="Ø"/>
            </a:pPr>
            <a:r>
              <a:rPr kumimoji="1" lang="zh-CN" altLang="en-US" sz="2000" b="1" dirty="0">
                <a:latin typeface="华文新魏" panose="02010800040101010101" pitchFamily="2" charset="-122"/>
                <a:ea typeface="华文新魏" panose="02010800040101010101" pitchFamily="2" charset="-122"/>
              </a:rPr>
              <a:t>第一作者</a:t>
            </a:r>
            <a:endParaRPr kumimoji="1" lang="en-US" altLang="zh-CN" sz="2000" b="1" dirty="0">
              <a:latin typeface="华文新魏" panose="02010800040101010101" pitchFamily="2" charset="-122"/>
              <a:ea typeface="华文新魏" panose="02010800040101010101" pitchFamily="2" charset="-122"/>
            </a:endParaRPr>
          </a:p>
          <a:p>
            <a:pPr marL="557213" lvl="2" indent="-257175">
              <a:buClr>
                <a:schemeClr val="tx1"/>
              </a:buClr>
              <a:buFont typeface="Wingdings" panose="05000000000000000000" pitchFamily="2" charset="2"/>
              <a:buChar char="l"/>
            </a:pPr>
            <a:r>
              <a:rPr lang="en-US" altLang="zh-CN" b="1" dirty="0" smtClean="0">
                <a:latin typeface="华文新魏" panose="02010800040101010101" pitchFamily="2" charset="-122"/>
                <a:ea typeface="华文新魏" panose="02010800040101010101" pitchFamily="2" charset="-122"/>
              </a:rPr>
              <a:t>Li Wu </a:t>
            </a:r>
            <a:r>
              <a:rPr lang="en-US" altLang="zh-CN" b="1" dirty="0">
                <a:latin typeface="华文新魏" panose="02010800040101010101" pitchFamily="2" charset="-122"/>
                <a:ea typeface="华文新魏" panose="02010800040101010101" pitchFamily="2" charset="-122"/>
              </a:rPr>
              <a:t>,Tao Zhang, Yi Qin, Wei </a:t>
            </a:r>
            <a:r>
              <a:rPr lang="en-US" altLang="zh-CN" b="1" dirty="0" err="1">
                <a:latin typeface="华文新魏" panose="02010800040101010101" pitchFamily="2" charset="-122"/>
                <a:ea typeface="华文新魏" panose="02010800040101010101" pitchFamily="2" charset="-122"/>
              </a:rPr>
              <a:t>Xue</a:t>
            </a:r>
            <a:r>
              <a:rPr lang="en-US" altLang="zh-CN" b="1" dirty="0">
                <a:latin typeface="华文新魏" panose="02010800040101010101" pitchFamily="2" charset="-122"/>
                <a:ea typeface="华文新魏" panose="02010800040101010101" pitchFamily="2" charset="-122"/>
              </a:rPr>
              <a:t>. An effective parameter optimization with radiation balance constraint in CAM5[J].Geoscientific Model Development </a:t>
            </a:r>
            <a:r>
              <a:rPr lang="en-US" altLang="zh-CN" b="1" dirty="0" smtClean="0">
                <a:latin typeface="华文新魏" panose="02010800040101010101" pitchFamily="2" charset="-122"/>
                <a:ea typeface="华文新魏" panose="02010800040101010101" pitchFamily="2" charset="-122"/>
              </a:rPr>
              <a:t>Discussion,2019,</a:t>
            </a:r>
            <a:r>
              <a:rPr lang="zh-CN" altLang="en-US" b="1" dirty="0" smtClean="0">
                <a:latin typeface="华文新魏" panose="02010800040101010101" pitchFamily="2" charset="-122"/>
                <a:ea typeface="华文新魏" panose="02010800040101010101" pitchFamily="2" charset="-122"/>
              </a:rPr>
              <a:t>在审</a:t>
            </a:r>
            <a:r>
              <a:rPr lang="en-US" altLang="zh-CN" b="1" dirty="0" smtClean="0">
                <a:latin typeface="华文新魏" panose="02010800040101010101" pitchFamily="2" charset="-122"/>
                <a:ea typeface="华文新魏" panose="02010800040101010101" pitchFamily="2" charset="-122"/>
              </a:rPr>
              <a:t>;</a:t>
            </a:r>
            <a:endParaRPr lang="en-US" altLang="zh-CN" dirty="0">
              <a:latin typeface="华文新魏" panose="02010800040101010101" pitchFamily="2" charset="-122"/>
              <a:ea typeface="华文新魏" panose="02010800040101010101" pitchFamily="2" charset="-122"/>
            </a:endParaRPr>
          </a:p>
          <a:p>
            <a:pPr marL="300038" lvl="2" indent="0">
              <a:buNone/>
            </a:pPr>
            <a:endParaRPr lang="en-US" altLang="zh-CN" b="1" dirty="0">
              <a:latin typeface="华文新魏" panose="02010800040101010101" pitchFamily="2" charset="-122"/>
              <a:ea typeface="华文新魏" panose="02010800040101010101" pitchFamily="2" charset="-122"/>
            </a:endParaRPr>
          </a:p>
          <a:p>
            <a:pPr marL="557213" lvl="2" indent="-257175">
              <a:buClr>
                <a:schemeClr val="tx1"/>
              </a:buClr>
              <a:buFont typeface="Wingdings" panose="05000000000000000000" pitchFamily="2" charset="2"/>
              <a:buChar char="l"/>
            </a:pPr>
            <a:r>
              <a:rPr lang="zh-CN" altLang="en-US" b="1" dirty="0" smtClean="0">
                <a:latin typeface="华文新魏" panose="02010800040101010101" pitchFamily="2" charset="-122"/>
                <a:ea typeface="华文新魏" panose="02010800040101010101" pitchFamily="2" charset="-122"/>
              </a:rPr>
              <a:t>吴利</a:t>
            </a:r>
            <a:r>
              <a:rPr lang="en-US" altLang="zh-CN" b="1" dirty="0" smtClean="0">
                <a:latin typeface="华文新魏" panose="02010800040101010101" pitchFamily="2" charset="-122"/>
                <a:ea typeface="华文新魏" panose="02010800040101010101" pitchFamily="2" charset="-122"/>
              </a:rPr>
              <a:t>,</a:t>
            </a:r>
            <a:r>
              <a:rPr lang="zh-CN" altLang="en-US" b="1" dirty="0" smtClean="0">
                <a:latin typeface="华文新魏" panose="02010800040101010101" pitchFamily="2" charset="-122"/>
                <a:ea typeface="华文新魏" panose="02010800040101010101" pitchFamily="2" charset="-122"/>
              </a:rPr>
              <a:t>黄欣</a:t>
            </a:r>
            <a:r>
              <a:rPr lang="en-US" altLang="zh-CN" b="1" dirty="0" smtClean="0">
                <a:latin typeface="华文新魏" panose="02010800040101010101" pitchFamily="2" charset="-122"/>
                <a:ea typeface="华文新魏" panose="02010800040101010101" pitchFamily="2" charset="-122"/>
              </a:rPr>
              <a:t>,</a:t>
            </a:r>
            <a:r>
              <a:rPr lang="zh-CN" altLang="en-US" b="1" dirty="0" smtClean="0">
                <a:latin typeface="华文新魏" panose="02010800040101010101" pitchFamily="2" charset="-122"/>
                <a:ea typeface="华文新魏" panose="02010800040101010101" pitchFamily="2" charset="-122"/>
              </a:rPr>
              <a:t>薛巍</a:t>
            </a:r>
            <a:r>
              <a:rPr lang="en-US" altLang="zh-CN" b="1" dirty="0" smtClean="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基于多层感知机代理模式的地球系统模式物理参数优化方法</a:t>
            </a:r>
            <a:r>
              <a:rPr lang="en-US" altLang="zh-CN" b="1" dirty="0" smtClean="0">
                <a:latin typeface="华文新魏" panose="02010800040101010101" pitchFamily="2" charset="-122"/>
                <a:ea typeface="华文新魏" panose="02010800040101010101" pitchFamily="2" charset="-122"/>
              </a:rPr>
              <a:t>[J</a:t>
            </a:r>
            <a:r>
              <a:rPr lang="en-US" altLang="zh-CN" b="1" dirty="0">
                <a:latin typeface="华文新魏" panose="02010800040101010101" pitchFamily="2" charset="-122"/>
                <a:ea typeface="华文新魏" panose="02010800040101010101" pitchFamily="2" charset="-122"/>
              </a:rPr>
              <a:t>]. </a:t>
            </a:r>
            <a:r>
              <a:rPr lang="zh-CN" altLang="en-US" b="1" dirty="0" smtClean="0">
                <a:latin typeface="华文新魏" panose="02010800040101010101" pitchFamily="2" charset="-122"/>
                <a:ea typeface="华文新魏" panose="02010800040101010101" pitchFamily="2" charset="-122"/>
              </a:rPr>
              <a:t>电子技术应用，</a:t>
            </a:r>
            <a:r>
              <a:rPr lang="en-US" altLang="zh-CN" b="1" dirty="0" smtClean="0">
                <a:latin typeface="华文新魏" panose="02010800040101010101" pitchFamily="2" charset="-122"/>
                <a:ea typeface="华文新魏" panose="02010800040101010101" pitchFamily="2" charset="-122"/>
              </a:rPr>
              <a:t>2019, </a:t>
            </a:r>
            <a:r>
              <a:rPr lang="zh-CN" altLang="en-US" b="1" dirty="0">
                <a:latin typeface="华文新魏" panose="02010800040101010101" pitchFamily="2" charset="-122"/>
                <a:ea typeface="华文新魏" panose="02010800040101010101" pitchFamily="2" charset="-122"/>
              </a:rPr>
              <a:t>在审</a:t>
            </a:r>
            <a:r>
              <a:rPr lang="en-US" altLang="zh-CN" b="1" dirty="0" smtClean="0">
                <a:latin typeface="华文新魏" panose="02010800040101010101" pitchFamily="2" charset="-122"/>
                <a:ea typeface="华文新魏" panose="02010800040101010101" pitchFamily="2" charset="-122"/>
              </a:rPr>
              <a:t>;</a:t>
            </a:r>
            <a:endParaRPr lang="en-US" altLang="zh-CN" b="1" dirty="0">
              <a:latin typeface="华文新魏" panose="02010800040101010101" pitchFamily="2" charset="-122"/>
              <a:ea typeface="华文新魏" panose="02010800040101010101" pitchFamily="2" charset="-122"/>
            </a:endParaRPr>
          </a:p>
          <a:p>
            <a:pPr marL="557213" lvl="2" indent="-257175"/>
            <a:endParaRPr lang="en-US" altLang="zh-CN" sz="1200" b="1" dirty="0"/>
          </a:p>
          <a:p>
            <a:pPr marL="557213" lvl="2" indent="-257175"/>
            <a:endParaRPr lang="en-US" altLang="zh-CN" sz="1200" b="1" dirty="0"/>
          </a:p>
        </p:txBody>
      </p:sp>
      <p:sp>
        <p:nvSpPr>
          <p:cNvPr id="5" name="内容占位符 2"/>
          <p:cNvSpPr txBox="1">
            <a:spLocks/>
          </p:cNvSpPr>
          <p:nvPr/>
        </p:nvSpPr>
        <p:spPr bwMode="auto">
          <a:xfrm>
            <a:off x="100764" y="3787576"/>
            <a:ext cx="9596726" cy="2672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宋体" charset="0"/>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ea typeface="+mn-ea"/>
                <a:cs typeface="宋体" charset="0"/>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宋体" charset="0"/>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ea typeface="+mn-ea"/>
                <a:cs typeface="宋体" charset="0"/>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cs typeface="宋体" charset="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lvl="1" indent="-342900">
              <a:lnSpc>
                <a:spcPct val="90000"/>
              </a:lnSpc>
              <a:spcBef>
                <a:spcPts val="500"/>
              </a:spcBef>
              <a:buClr>
                <a:schemeClr val="tx1"/>
              </a:buClr>
              <a:buFont typeface="Wingdings" panose="05000000000000000000" pitchFamily="2" charset="2"/>
              <a:buChar char="Ø"/>
            </a:pPr>
            <a:r>
              <a:rPr kumimoji="1" lang="zh-CN" altLang="en-US" sz="2000" b="1" dirty="0">
                <a:latin typeface="华文新魏" panose="02010800040101010101" pitchFamily="2" charset="-122"/>
                <a:ea typeface="华文新魏" panose="02010800040101010101" pitchFamily="2" charset="-122"/>
                <a:cs typeface="+mn-cs"/>
              </a:rPr>
              <a:t>非第一作者</a:t>
            </a:r>
            <a:endParaRPr kumimoji="1" lang="en-US" altLang="zh-CN" sz="2000" b="1" dirty="0">
              <a:latin typeface="华文新魏" panose="02010800040101010101" pitchFamily="2" charset="-122"/>
              <a:ea typeface="华文新魏" panose="02010800040101010101" pitchFamily="2" charset="-122"/>
              <a:cs typeface="+mn-cs"/>
            </a:endParaRPr>
          </a:p>
          <a:p>
            <a:pPr marL="557213" lvl="2" indent="-257175">
              <a:lnSpc>
                <a:spcPct val="90000"/>
              </a:lnSpc>
              <a:spcBef>
                <a:spcPts val="500"/>
              </a:spcBef>
              <a:buClr>
                <a:schemeClr val="tx1"/>
              </a:buClr>
              <a:buFont typeface="Wingdings" panose="05000000000000000000" pitchFamily="2" charset="2"/>
              <a:buChar char="l"/>
            </a:pPr>
            <a:r>
              <a:rPr lang="en-US" altLang="zh-CN" sz="2000" b="1" dirty="0" err="1">
                <a:latin typeface="华文新魏" panose="02010800040101010101" pitchFamily="2" charset="-122"/>
                <a:ea typeface="华文新魏" panose="02010800040101010101" pitchFamily="2" charset="-122"/>
                <a:cs typeface="+mn-cs"/>
              </a:rPr>
              <a:t>Xinliang</a:t>
            </a:r>
            <a:r>
              <a:rPr lang="en-US" altLang="zh-CN" sz="2000" b="1" dirty="0">
                <a:latin typeface="华文新魏" panose="02010800040101010101" pitchFamily="2" charset="-122"/>
                <a:ea typeface="华文新魏" panose="02010800040101010101" pitchFamily="2" charset="-122"/>
                <a:cs typeface="+mn-cs"/>
              </a:rPr>
              <a:t> Wang, </a:t>
            </a:r>
            <a:r>
              <a:rPr lang="en-US" altLang="zh-CN" sz="2000" b="1" dirty="0" err="1">
                <a:latin typeface="华文新魏" panose="02010800040101010101" pitchFamily="2" charset="-122"/>
                <a:ea typeface="华文新魏" panose="02010800040101010101" pitchFamily="2" charset="-122"/>
                <a:cs typeface="+mn-cs"/>
              </a:rPr>
              <a:t>Weifeng</a:t>
            </a:r>
            <a:r>
              <a:rPr lang="en-US" altLang="zh-CN" sz="2000" b="1" dirty="0">
                <a:latin typeface="华文新魏" panose="02010800040101010101" pitchFamily="2" charset="-122"/>
                <a:ea typeface="华文新魏" panose="02010800040101010101" pitchFamily="2" charset="-122"/>
                <a:cs typeface="+mn-cs"/>
              </a:rPr>
              <a:t> Liu, Wei </a:t>
            </a:r>
            <a:r>
              <a:rPr lang="en-US" altLang="zh-CN" sz="2000" b="1" dirty="0" err="1">
                <a:latin typeface="华文新魏" panose="02010800040101010101" pitchFamily="2" charset="-122"/>
                <a:ea typeface="华文新魏" panose="02010800040101010101" pitchFamily="2" charset="-122"/>
                <a:cs typeface="+mn-cs"/>
              </a:rPr>
              <a:t>Xue</a:t>
            </a:r>
            <a:r>
              <a:rPr lang="en-US" altLang="zh-CN" sz="2000" b="1" dirty="0">
                <a:latin typeface="华文新魏" panose="02010800040101010101" pitchFamily="2" charset="-122"/>
                <a:ea typeface="华文新魏" panose="02010800040101010101" pitchFamily="2" charset="-122"/>
                <a:cs typeface="+mn-cs"/>
              </a:rPr>
              <a:t>, and Li Wu. </a:t>
            </a:r>
            <a:r>
              <a:rPr lang="en-US" altLang="zh-CN" sz="2000" b="1" dirty="0" err="1">
                <a:latin typeface="华文新魏" panose="02010800040101010101" pitchFamily="2" charset="-122"/>
                <a:ea typeface="华文新魏" panose="02010800040101010101" pitchFamily="2" charset="-122"/>
                <a:cs typeface="+mn-cs"/>
              </a:rPr>
              <a:t>swSpTRSV</a:t>
            </a:r>
            <a:r>
              <a:rPr lang="en-US" altLang="zh-CN" sz="2000" b="1" dirty="0">
                <a:latin typeface="华文新魏" panose="02010800040101010101" pitchFamily="2" charset="-122"/>
                <a:ea typeface="华文新魏" panose="02010800040101010101" pitchFamily="2" charset="-122"/>
                <a:cs typeface="+mn-cs"/>
              </a:rPr>
              <a:t>: a fast sparse triangular solve with sparse level tile layout on </a:t>
            </a:r>
            <a:r>
              <a:rPr lang="en-US" altLang="zh-CN" sz="2000" b="1" dirty="0" err="1">
                <a:latin typeface="华文新魏" panose="02010800040101010101" pitchFamily="2" charset="-122"/>
                <a:ea typeface="华文新魏" panose="02010800040101010101" pitchFamily="2" charset="-122"/>
                <a:cs typeface="+mn-cs"/>
              </a:rPr>
              <a:t>sunway</a:t>
            </a:r>
            <a:r>
              <a:rPr lang="en-US" altLang="zh-CN" sz="2000" b="1" dirty="0">
                <a:latin typeface="华文新魏" panose="02010800040101010101" pitchFamily="2" charset="-122"/>
                <a:ea typeface="华文新魏" panose="02010800040101010101" pitchFamily="2" charset="-122"/>
                <a:cs typeface="+mn-cs"/>
              </a:rPr>
              <a:t> architectures[C]. Principles and Practice of Parallel Programming. ACM, 2018:338-353.</a:t>
            </a:r>
          </a:p>
        </p:txBody>
      </p:sp>
      <p:sp>
        <p:nvSpPr>
          <p:cNvPr id="4" name="灯片编号占位符 3"/>
          <p:cNvSpPr>
            <a:spLocks noGrp="1"/>
          </p:cNvSpPr>
          <p:nvPr>
            <p:ph type="sldNum" sz="quarter" idx="12"/>
          </p:nvPr>
        </p:nvSpPr>
        <p:spPr/>
        <p:txBody>
          <a:bodyPr/>
          <a:lstStyle/>
          <a:p>
            <a:fld id="{BFEF2762-1535-4924-9D17-ADC53619C3B8}" type="slidenum">
              <a:rPr lang="zh-CN" altLang="en-US" smtClean="0"/>
              <a:t>31</a:t>
            </a:fld>
            <a:endParaRPr lang="zh-CN" altLang="en-US"/>
          </a:p>
        </p:txBody>
      </p:sp>
      <p:grpSp>
        <p:nvGrpSpPr>
          <p:cNvPr id="10" name="组合 9"/>
          <p:cNvGrpSpPr/>
          <p:nvPr/>
        </p:nvGrpSpPr>
        <p:grpSpPr>
          <a:xfrm>
            <a:off x="0" y="6437559"/>
            <a:ext cx="9144000" cy="340928"/>
            <a:chOff x="0" y="6437559"/>
            <a:chExt cx="9144000" cy="340928"/>
          </a:xfrm>
        </p:grpSpPr>
        <p:cxnSp>
          <p:nvCxnSpPr>
            <p:cNvPr id="11" name="直接连接符 10"/>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Tree>
    <p:extLst>
      <p:ext uri="{BB962C8B-B14F-4D97-AF65-F5344CB8AC3E}">
        <p14:creationId xmlns:p14="http://schemas.microsoft.com/office/powerpoint/2010/main" val="3531037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8E9D7F5-3868-4E42-AA53-801CFDA8F185}"/>
              </a:ext>
            </a:extLst>
          </p:cNvPr>
          <p:cNvSpPr/>
          <p:nvPr/>
        </p:nvSpPr>
        <p:spPr>
          <a:xfrm>
            <a:off x="0" y="1624091"/>
            <a:ext cx="9144000" cy="3108219"/>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华文新魏" panose="02010800040101010101" pitchFamily="2" charset="-122"/>
              <a:ea typeface="华文新魏" panose="02010800040101010101" pitchFamily="2" charset="-122"/>
            </a:endParaRPr>
          </a:p>
        </p:txBody>
      </p:sp>
      <p:sp>
        <p:nvSpPr>
          <p:cNvPr id="12" name="椭圆 11">
            <a:extLst>
              <a:ext uri="{FF2B5EF4-FFF2-40B4-BE49-F238E27FC236}">
                <a16:creationId xmlns:a16="http://schemas.microsoft.com/office/drawing/2014/main" id="{18D12958-F885-4688-B5CD-ECDEC576A2E3}"/>
              </a:ext>
            </a:extLst>
          </p:cNvPr>
          <p:cNvSpPr/>
          <p:nvPr/>
        </p:nvSpPr>
        <p:spPr>
          <a:xfrm>
            <a:off x="3699669" y="842937"/>
            <a:ext cx="1708896" cy="1708896"/>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grpSp>
        <p:nvGrpSpPr>
          <p:cNvPr id="13" name="组合 12">
            <a:extLst>
              <a:ext uri="{FF2B5EF4-FFF2-40B4-BE49-F238E27FC236}">
                <a16:creationId xmlns:a16="http://schemas.microsoft.com/office/drawing/2014/main" id="{4630B254-C2A3-4D01-906A-76BCFCA3EAD4}"/>
              </a:ext>
            </a:extLst>
          </p:cNvPr>
          <p:cNvGrpSpPr/>
          <p:nvPr/>
        </p:nvGrpSpPr>
        <p:grpSpPr>
          <a:xfrm>
            <a:off x="3965762" y="1261227"/>
            <a:ext cx="1176713" cy="1026387"/>
            <a:chOff x="4675188" y="2882900"/>
            <a:chExt cx="360362" cy="314325"/>
          </a:xfrm>
          <a:solidFill>
            <a:srgbClr val="7030A0"/>
          </a:solidFill>
        </p:grpSpPr>
        <p:sp>
          <p:nvSpPr>
            <p:cNvPr id="14" name="AutoShape 43">
              <a:extLst>
                <a:ext uri="{FF2B5EF4-FFF2-40B4-BE49-F238E27FC236}">
                  <a16:creationId xmlns:a16="http://schemas.microsoft.com/office/drawing/2014/main" id="{15893D69-28BD-43FD-9EAB-05ED647630D1}"/>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15" name="AutoShape 44">
              <a:extLst>
                <a:ext uri="{FF2B5EF4-FFF2-40B4-BE49-F238E27FC236}">
                  <a16:creationId xmlns:a16="http://schemas.microsoft.com/office/drawing/2014/main" id="{566D0FA5-025B-4825-AE4C-790C1FFF282B}"/>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16" name="AutoShape 45">
              <a:extLst>
                <a:ext uri="{FF2B5EF4-FFF2-40B4-BE49-F238E27FC236}">
                  <a16:creationId xmlns:a16="http://schemas.microsoft.com/office/drawing/2014/main" id="{118B33A3-5526-4347-BD3F-A4CE49A6ABE5}"/>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grpSp>
      <p:sp>
        <p:nvSpPr>
          <p:cNvPr id="17" name="矩形 16">
            <a:extLst>
              <a:ext uri="{FF2B5EF4-FFF2-40B4-BE49-F238E27FC236}">
                <a16:creationId xmlns:a16="http://schemas.microsoft.com/office/drawing/2014/main" id="{5E8B9CC7-7DE6-41EC-957A-3C9CC4F70307}"/>
              </a:ext>
            </a:extLst>
          </p:cNvPr>
          <p:cNvSpPr/>
          <p:nvPr/>
        </p:nvSpPr>
        <p:spPr bwMode="auto">
          <a:xfrm>
            <a:off x="536829" y="2670368"/>
            <a:ext cx="8034572" cy="707886"/>
          </a:xfrm>
          <a:prstGeom prst="rect">
            <a:avLst/>
          </a:prstGeom>
        </p:spPr>
        <p:txBody>
          <a:bodyPr wrap="none">
            <a:spAutoFit/>
          </a:bodyPr>
          <a:lstStyle/>
          <a:p>
            <a:pPr algn="ctr">
              <a:defRPr/>
            </a:pPr>
            <a:r>
              <a:rPr lang="zh-CN" altLang="en-US" sz="4000" b="1" kern="0" dirty="0">
                <a:latin typeface="华文新魏" panose="02010800040101010101" pitchFamily="2" charset="-122"/>
                <a:ea typeface="华文新魏" panose="02010800040101010101" pitchFamily="2" charset="-122"/>
              </a:rPr>
              <a:t>衷心感谢各位评委老师的宝贵时间</a:t>
            </a:r>
            <a:r>
              <a:rPr lang="en-US" altLang="zh-CN" sz="4000" b="1" kern="0" dirty="0">
                <a:latin typeface="华文新魏" panose="02010800040101010101" pitchFamily="2" charset="-122"/>
                <a:ea typeface="华文新魏" panose="02010800040101010101" pitchFamily="2" charset="-122"/>
              </a:rPr>
              <a:t>!</a:t>
            </a:r>
            <a:endParaRPr lang="zh-CN" altLang="en-US" sz="4000" b="1" kern="100" dirty="0">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2050" name="Picture 2" descr="âæ¸åå¤§å­¦æ ¡å¾½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867" y="188539"/>
            <a:ext cx="1859087" cy="90630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AC9A0686-7B29-4038-9658-1C51DF2E9691}"/>
              </a:ext>
            </a:extLst>
          </p:cNvPr>
          <p:cNvSpPr/>
          <p:nvPr/>
        </p:nvSpPr>
        <p:spPr>
          <a:xfrm>
            <a:off x="2088567" y="3907501"/>
            <a:ext cx="4364908" cy="523220"/>
          </a:xfrm>
          <a:prstGeom prst="rect">
            <a:avLst/>
          </a:prstGeom>
        </p:spPr>
        <p:txBody>
          <a:bodyPr wrap="square">
            <a:spAutoFit/>
          </a:bodyPr>
          <a:lstStyle/>
          <a:p>
            <a:pPr lvl="0" algn="ctr"/>
            <a:r>
              <a:rPr lang="zh-CN" altLang="en-US" sz="2800" dirty="0">
                <a:latin typeface="华文新魏" panose="02010800040101010101" pitchFamily="2" charset="-122"/>
                <a:ea typeface="华文新魏" panose="02010800040101010101" pitchFamily="2" charset="-122"/>
              </a:rPr>
              <a:t>吴利  </a:t>
            </a:r>
            <a:r>
              <a:rPr lang="en-US" altLang="zh-CN" sz="2800" dirty="0">
                <a:latin typeface="华文新魏" panose="02010800040101010101" pitchFamily="2" charset="-122"/>
                <a:ea typeface="华文新魏" panose="02010800040101010101" pitchFamily="2" charset="-122"/>
              </a:rPr>
              <a:t>2016210919</a:t>
            </a:r>
          </a:p>
        </p:txBody>
      </p:sp>
      <p:pic>
        <p:nvPicPr>
          <p:cNvPr id="22" name="图片 21"/>
          <p:cNvPicPr>
            <a:picLocks noChangeAspect="1"/>
          </p:cNvPicPr>
          <p:nvPr/>
        </p:nvPicPr>
        <p:blipFill>
          <a:blip r:embed="rId3"/>
          <a:stretch>
            <a:fillRect/>
          </a:stretch>
        </p:blipFill>
        <p:spPr>
          <a:xfrm>
            <a:off x="-1831604" y="6446357"/>
            <a:ext cx="12205250" cy="371888"/>
          </a:xfrm>
          <a:prstGeom prst="rect">
            <a:avLst/>
          </a:prstGeom>
        </p:spPr>
      </p:pic>
    </p:spTree>
    <p:extLst>
      <p:ext uri="{BB962C8B-B14F-4D97-AF65-F5344CB8AC3E}">
        <p14:creationId xmlns:p14="http://schemas.microsoft.com/office/powerpoint/2010/main" val="10218868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FEF2762-1535-4924-9D17-ADC53619C3B8}" type="slidenum">
              <a:rPr lang="zh-CN" altLang="en-US" smtClean="0"/>
              <a:t>33</a:t>
            </a:fld>
            <a:endParaRPr lang="zh-CN" altLang="en-US"/>
          </a:p>
        </p:txBody>
      </p:sp>
    </p:spTree>
    <p:extLst>
      <p:ext uri="{BB962C8B-B14F-4D97-AF65-F5344CB8AC3E}">
        <p14:creationId xmlns:p14="http://schemas.microsoft.com/office/powerpoint/2010/main" val="35491799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21" y="3887792"/>
            <a:ext cx="2744533" cy="20584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922" y="3289785"/>
            <a:ext cx="4197031" cy="314777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922" y="485031"/>
            <a:ext cx="4197031" cy="3147774"/>
          </a:xfrm>
          <a:prstGeom prst="rect">
            <a:avLst/>
          </a:prstGeom>
        </p:spPr>
      </p:pic>
      <p:sp>
        <p:nvSpPr>
          <p:cNvPr id="11" name="标题 4"/>
          <p:cNvSpPr txBox="1">
            <a:spLocks/>
          </p:cNvSpPr>
          <p:nvPr/>
        </p:nvSpPr>
        <p:spPr bwMode="auto">
          <a:xfrm>
            <a:off x="2014100" y="222768"/>
            <a:ext cx="5950004"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3.4.3 </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集合</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集成</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技术案例研究</a:t>
            </a:r>
            <a:endPar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3" name="内容占位符 2"/>
          <p:cNvSpPr txBox="1">
            <a:spLocks/>
          </p:cNvSpPr>
          <p:nvPr/>
        </p:nvSpPr>
        <p:spPr>
          <a:xfrm>
            <a:off x="404693" y="716227"/>
            <a:ext cx="4167307"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5"/>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6"/>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8"/>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9pPr>
          </a:lstStyle>
          <a:p>
            <a:r>
              <a:rPr lang="en-US" altLang="zh-CN" sz="2100" kern="0" dirty="0"/>
              <a:t>ENSO </a:t>
            </a:r>
            <a:r>
              <a:rPr lang="zh-CN" altLang="en-US" sz="2100" kern="0" dirty="0"/>
              <a:t>是全球尺度的振荡现象，</a:t>
            </a:r>
            <a:r>
              <a:rPr lang="zh-CN" altLang="en-US" sz="2100" kern="0" dirty="0" smtClean="0"/>
              <a:t>海气相互作用的</a:t>
            </a:r>
            <a:r>
              <a:rPr lang="zh-CN" altLang="en-US" sz="2100" kern="0" dirty="0"/>
              <a:t>显著事件，对全球大规模和局地小规模</a:t>
            </a:r>
            <a:r>
              <a:rPr lang="zh-CN" altLang="en-US" sz="2100" kern="0" dirty="0" smtClean="0"/>
              <a:t>的气候异常</a:t>
            </a:r>
            <a:r>
              <a:rPr lang="zh-CN" altLang="en-US" sz="2100" kern="0" dirty="0"/>
              <a:t>关系密切</a:t>
            </a:r>
            <a:endParaRPr lang="en-US" altLang="zh-CN" sz="2100" kern="0" dirty="0"/>
          </a:p>
          <a:p>
            <a:pPr indent="342900">
              <a:spcBef>
                <a:spcPct val="20000"/>
              </a:spcBef>
              <a:buClr>
                <a:schemeClr val="accent1"/>
              </a:buClr>
              <a:buSzPct val="65000"/>
              <a:buFont typeface="Wingdings" pitchFamily="2" charset="2"/>
              <a:buChar char="n"/>
            </a:pPr>
            <a:r>
              <a:rPr lang="en-US" altLang="zh-CN" sz="1650" kern="0" dirty="0">
                <a:latin typeface="华文新魏" panose="02010800040101010101" pitchFamily="2" charset="-122"/>
                <a:cs typeface="宋体" charset="0"/>
              </a:rPr>
              <a:t>NINO3.4</a:t>
            </a:r>
            <a:r>
              <a:rPr lang="zh-CN" altLang="en-US" sz="1650" kern="0" dirty="0">
                <a:latin typeface="华文新魏" panose="02010800040101010101" pitchFamily="2" charset="-122"/>
                <a:cs typeface="宋体" charset="0"/>
              </a:rPr>
              <a:t>区平均海平面温度（</a:t>
            </a:r>
            <a:r>
              <a:rPr lang="en-US" altLang="zh-CN" sz="1650" kern="0" dirty="0">
                <a:latin typeface="华文新魏" panose="02010800040101010101" pitchFamily="2" charset="-122"/>
                <a:cs typeface="宋体" charset="0"/>
              </a:rPr>
              <a:t>SST</a:t>
            </a:r>
            <a:r>
              <a:rPr lang="zh-CN" altLang="en-US" sz="1650" kern="0" dirty="0">
                <a:latin typeface="华文新魏" panose="02010800040101010101" pitchFamily="2" charset="-122"/>
                <a:cs typeface="宋体" charset="0"/>
              </a:rPr>
              <a:t>）</a:t>
            </a:r>
            <a:endParaRPr lang="en-US" altLang="zh-CN" sz="1650" kern="0" dirty="0">
              <a:latin typeface="华文新魏" panose="02010800040101010101" pitchFamily="2" charset="-122"/>
              <a:cs typeface="宋体" charset="0"/>
            </a:endParaRPr>
          </a:p>
          <a:p>
            <a:pPr indent="342900">
              <a:spcBef>
                <a:spcPct val="20000"/>
              </a:spcBef>
              <a:buClr>
                <a:schemeClr val="accent1"/>
              </a:buClr>
              <a:buSzPct val="65000"/>
              <a:buFont typeface="Wingdings" pitchFamily="2" charset="2"/>
              <a:buChar char="n"/>
            </a:pPr>
            <a:r>
              <a:rPr lang="en-US" altLang="zh-CN" sz="1650" kern="0" dirty="0">
                <a:latin typeface="华文新魏" panose="02010800040101010101" pitchFamily="2" charset="-122"/>
                <a:cs typeface="宋体" charset="0"/>
              </a:rPr>
              <a:t>MLP</a:t>
            </a:r>
            <a:r>
              <a:rPr lang="zh-CN" altLang="en-US" sz="1650" kern="0" dirty="0">
                <a:latin typeface="华文新魏" panose="02010800040101010101" pitchFamily="2" charset="-122"/>
                <a:cs typeface="宋体" charset="0"/>
              </a:rPr>
              <a:t>模型：</a:t>
            </a:r>
            <a:r>
              <a:rPr lang="en-US" altLang="zh-CN" sz="1650" kern="0" dirty="0">
                <a:latin typeface="华文新魏" panose="02010800040101010101" pitchFamily="2" charset="-122"/>
                <a:cs typeface="宋体" charset="0"/>
              </a:rPr>
              <a:t>12</a:t>
            </a:r>
            <a:r>
              <a:rPr lang="zh-CN" altLang="en-US" sz="1650" kern="0" dirty="0">
                <a:latin typeface="华文新魏" panose="02010800040101010101" pitchFamily="2" charset="-122"/>
                <a:cs typeface="宋体" charset="0"/>
              </a:rPr>
              <a:t>*</a:t>
            </a:r>
            <a:r>
              <a:rPr lang="en-US" altLang="zh-CN" sz="1650" kern="0" dirty="0">
                <a:latin typeface="华文新魏" panose="02010800040101010101" pitchFamily="2" charset="-122"/>
                <a:cs typeface="宋体" charset="0"/>
              </a:rPr>
              <a:t>13=156</a:t>
            </a:r>
            <a:r>
              <a:rPr lang="zh-CN" altLang="en-US" sz="1650" kern="0" dirty="0">
                <a:latin typeface="华文新魏" panose="02010800040101010101" pitchFamily="2" charset="-122"/>
                <a:cs typeface="宋体" charset="0"/>
              </a:rPr>
              <a:t>个</a:t>
            </a:r>
            <a:endParaRPr lang="en-US" altLang="zh-CN" sz="1650" kern="0" dirty="0">
              <a:latin typeface="华文新魏" panose="02010800040101010101" pitchFamily="2" charset="-122"/>
              <a:cs typeface="宋体" charset="0"/>
            </a:endParaRPr>
          </a:p>
          <a:p>
            <a:pPr indent="342900">
              <a:spcBef>
                <a:spcPct val="20000"/>
              </a:spcBef>
              <a:buClr>
                <a:schemeClr val="accent1"/>
              </a:buClr>
              <a:buSzPct val="65000"/>
              <a:buFont typeface="Wingdings" pitchFamily="2" charset="2"/>
              <a:buChar char="n"/>
            </a:pPr>
            <a:r>
              <a:rPr lang="zh-CN" altLang="en-US" sz="1650" kern="0" dirty="0">
                <a:latin typeface="华文新魏" panose="02010800040101010101" pitchFamily="2" charset="-122"/>
                <a:cs typeface="宋体" charset="0"/>
              </a:rPr>
              <a:t>训练：</a:t>
            </a:r>
            <a:r>
              <a:rPr lang="en-US" altLang="zh-CN" sz="1650" kern="0" dirty="0">
                <a:latin typeface="华文新魏" panose="02010800040101010101" pitchFamily="2" charset="-122"/>
                <a:cs typeface="宋体" charset="0"/>
              </a:rPr>
              <a:t>1995 </a:t>
            </a:r>
            <a:r>
              <a:rPr lang="zh-CN" altLang="en-US" sz="1650" kern="0" dirty="0">
                <a:latin typeface="华文新魏" panose="02010800040101010101" pitchFamily="2" charset="-122"/>
                <a:cs typeface="宋体" charset="0"/>
              </a:rPr>
              <a:t>年</a:t>
            </a:r>
            <a:r>
              <a:rPr lang="en-US" altLang="zh-CN" sz="1650" kern="0" dirty="0">
                <a:latin typeface="华文新魏" panose="02010800040101010101" pitchFamily="2" charset="-122"/>
                <a:cs typeface="宋体" charset="0"/>
              </a:rPr>
              <a:t>-2003 </a:t>
            </a:r>
            <a:r>
              <a:rPr lang="zh-CN" altLang="en-US" sz="1650" kern="0" dirty="0">
                <a:latin typeface="华文新魏" panose="02010800040101010101" pitchFamily="2" charset="-122"/>
                <a:cs typeface="宋体" charset="0"/>
              </a:rPr>
              <a:t>年</a:t>
            </a:r>
            <a:endParaRPr lang="en-US" altLang="zh-CN" sz="1650" kern="0" dirty="0">
              <a:latin typeface="华文新魏" panose="02010800040101010101" pitchFamily="2" charset="-122"/>
              <a:cs typeface="宋体" charset="0"/>
            </a:endParaRPr>
          </a:p>
          <a:p>
            <a:pPr indent="342900">
              <a:spcBef>
                <a:spcPct val="20000"/>
              </a:spcBef>
              <a:buClr>
                <a:schemeClr val="accent1"/>
              </a:buClr>
              <a:buSzPct val="65000"/>
              <a:buFont typeface="Wingdings" pitchFamily="2" charset="2"/>
              <a:buChar char="n"/>
            </a:pPr>
            <a:r>
              <a:rPr lang="zh-CN" altLang="en-US" sz="1650" kern="0" dirty="0">
                <a:latin typeface="华文新魏" panose="02010800040101010101" pitchFamily="2" charset="-122"/>
                <a:cs typeface="宋体" charset="0"/>
              </a:rPr>
              <a:t>测试：</a:t>
            </a:r>
            <a:r>
              <a:rPr lang="en-US" altLang="zh-CN" sz="1650" kern="0" dirty="0">
                <a:latin typeface="华文新魏" panose="02010800040101010101" pitchFamily="2" charset="-122"/>
                <a:cs typeface="宋体" charset="0"/>
              </a:rPr>
              <a:t>2004 </a:t>
            </a:r>
            <a:r>
              <a:rPr lang="zh-CN" altLang="en-US" sz="1650" kern="0" dirty="0">
                <a:latin typeface="华文新魏" panose="02010800040101010101" pitchFamily="2" charset="-122"/>
                <a:cs typeface="宋体" charset="0"/>
              </a:rPr>
              <a:t>年</a:t>
            </a:r>
            <a:r>
              <a:rPr lang="en-US" altLang="zh-CN" sz="1650" kern="0" dirty="0">
                <a:latin typeface="华文新魏" panose="02010800040101010101" pitchFamily="2" charset="-122"/>
                <a:cs typeface="宋体" charset="0"/>
              </a:rPr>
              <a:t>-2017</a:t>
            </a:r>
          </a:p>
          <a:p>
            <a:pPr indent="342900">
              <a:spcBef>
                <a:spcPct val="20000"/>
              </a:spcBef>
              <a:buClr>
                <a:schemeClr val="accent1"/>
              </a:buClr>
              <a:buSzPct val="65000"/>
              <a:buFont typeface="Wingdings" pitchFamily="2" charset="2"/>
              <a:buChar char="n"/>
            </a:pPr>
            <a:r>
              <a:rPr lang="en-US" altLang="zh-CN" sz="1650" kern="0" dirty="0">
                <a:latin typeface="华文新魏" panose="02010800040101010101" pitchFamily="2" charset="-122"/>
                <a:cs typeface="宋体" charset="0"/>
              </a:rPr>
              <a:t>Lead month :13</a:t>
            </a:r>
            <a:r>
              <a:rPr lang="zh-CN" altLang="en-US" sz="1650" kern="0" dirty="0">
                <a:latin typeface="华文新魏" panose="02010800040101010101" pitchFamily="2" charset="-122"/>
                <a:cs typeface="宋体" charset="0"/>
              </a:rPr>
              <a:t>个月</a:t>
            </a:r>
            <a:endParaRPr lang="en-US" altLang="zh-CN" sz="1650" kern="0" dirty="0">
              <a:latin typeface="华文新魏" panose="02010800040101010101" pitchFamily="2" charset="-122"/>
              <a:cs typeface="宋体" charset="0"/>
            </a:endParaRPr>
          </a:p>
          <a:p>
            <a:pPr>
              <a:spcBef>
                <a:spcPct val="20000"/>
              </a:spcBef>
              <a:buClr>
                <a:schemeClr val="accent1"/>
              </a:buClr>
              <a:buSzPct val="65000"/>
              <a:buFont typeface="Wingdings" pitchFamily="2" charset="2"/>
              <a:buChar char="n"/>
            </a:pPr>
            <a:endParaRPr lang="zh-CN" altLang="en-US" sz="1650" kern="0" dirty="0">
              <a:latin typeface="华文新魏" panose="02010800040101010101" pitchFamily="2" charset="-122"/>
              <a:cs typeface="宋体" charset="0"/>
            </a:endParaRPr>
          </a:p>
        </p:txBody>
      </p:sp>
      <p:sp>
        <p:nvSpPr>
          <p:cNvPr id="2" name="灯片编号占位符 1"/>
          <p:cNvSpPr>
            <a:spLocks noGrp="1"/>
          </p:cNvSpPr>
          <p:nvPr>
            <p:ph type="sldNum" sz="quarter" idx="12"/>
          </p:nvPr>
        </p:nvSpPr>
        <p:spPr/>
        <p:txBody>
          <a:bodyPr/>
          <a:lstStyle/>
          <a:p>
            <a:fld id="{BFEF2762-1535-4924-9D17-ADC53619C3B8}" type="slidenum">
              <a:rPr lang="zh-CN" altLang="en-US" smtClean="0"/>
              <a:t>34</a:t>
            </a:fld>
            <a:endParaRPr lang="zh-CN" altLang="en-US"/>
          </a:p>
        </p:txBody>
      </p:sp>
      <p:grpSp>
        <p:nvGrpSpPr>
          <p:cNvPr id="14" name="组合 13"/>
          <p:cNvGrpSpPr/>
          <p:nvPr/>
        </p:nvGrpSpPr>
        <p:grpSpPr>
          <a:xfrm>
            <a:off x="0" y="6437559"/>
            <a:ext cx="9144000" cy="340928"/>
            <a:chOff x="0" y="6437559"/>
            <a:chExt cx="9144000" cy="340928"/>
          </a:xfrm>
        </p:grpSpPr>
        <p:cxnSp>
          <p:nvCxnSpPr>
            <p:cNvPr id="15" name="直接连接符 14"/>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18" name="内容占位符 2"/>
          <p:cNvSpPr txBox="1">
            <a:spLocks/>
          </p:cNvSpPr>
          <p:nvPr/>
        </p:nvSpPr>
        <p:spPr>
          <a:xfrm>
            <a:off x="596858" y="5788863"/>
            <a:ext cx="3498017" cy="1865226"/>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5"/>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6"/>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8"/>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9pPr>
          </a:lstStyle>
          <a:p>
            <a:r>
              <a:rPr lang="en-US" altLang="zh-CN" sz="1800" dirty="0" smtClean="0">
                <a:latin typeface="华文新魏" panose="02010800040101010101" pitchFamily="2" charset="-122"/>
              </a:rPr>
              <a:t>NINO3.4</a:t>
            </a:r>
            <a:r>
              <a:rPr lang="zh-CN" altLang="en-US" sz="1800" dirty="0" smtClean="0">
                <a:latin typeface="华文新魏" panose="02010800040101010101" pitchFamily="2" charset="-122"/>
              </a:rPr>
              <a:t>区平均海平面温度预测能力提升</a:t>
            </a:r>
            <a:r>
              <a:rPr lang="en-US" altLang="zh-CN" sz="1800" dirty="0" smtClean="0">
                <a:solidFill>
                  <a:srgbClr val="FF0000"/>
                </a:solidFill>
                <a:latin typeface="华文新魏" panose="02010800040101010101" pitchFamily="2" charset="-122"/>
              </a:rPr>
              <a:t>32%</a:t>
            </a:r>
            <a:endParaRPr lang="en-US" altLang="zh-CN" sz="1800" kern="0" dirty="0">
              <a:latin typeface="华文新魏" panose="02010800040101010101" pitchFamily="2" charset="-122"/>
            </a:endParaRPr>
          </a:p>
        </p:txBody>
      </p:sp>
    </p:spTree>
    <p:extLst>
      <p:ext uri="{BB962C8B-B14F-4D97-AF65-F5344CB8AC3E}">
        <p14:creationId xmlns:p14="http://schemas.microsoft.com/office/powerpoint/2010/main" val="22043413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FEF2762-1535-4924-9D17-ADC53619C3B8}" type="slidenum">
              <a:rPr lang="zh-CN" altLang="en-US" smtClean="0"/>
              <a:t>35</a:t>
            </a:fld>
            <a:endParaRPr lang="zh-CN" altLang="en-US"/>
          </a:p>
        </p:txBody>
      </p:sp>
      <p:sp>
        <p:nvSpPr>
          <p:cNvPr id="3" name="文本框 2"/>
          <p:cNvSpPr txBox="1"/>
          <p:nvPr/>
        </p:nvSpPr>
        <p:spPr>
          <a:xfrm>
            <a:off x="172454" y="741751"/>
            <a:ext cx="8887326" cy="2308324"/>
          </a:xfrm>
          <a:prstGeom prst="rect">
            <a:avLst/>
          </a:prstGeom>
          <a:noFill/>
        </p:spPr>
        <p:txBody>
          <a:bodyPr wrap="square" rtlCol="0">
            <a:spAutoFit/>
          </a:bodyPr>
          <a:lstStyle/>
          <a:p>
            <a:r>
              <a:rPr lang="en-US" altLang="zh-CN" sz="2400" dirty="0" smtClean="0">
                <a:latin typeface="华文新魏" panose="02010800040101010101" pitchFamily="2" charset="-122"/>
                <a:ea typeface="华文新魏" panose="02010800040101010101" pitchFamily="2" charset="-122"/>
              </a:rPr>
              <a:t>MJO</a:t>
            </a:r>
            <a:r>
              <a:rPr lang="zh-CN" altLang="en-US" sz="2400" dirty="0">
                <a:latin typeface="华文新魏" panose="02010800040101010101" pitchFamily="2" charset="-122"/>
                <a:ea typeface="华文新魏" panose="02010800040101010101" pitchFamily="2" charset="-122"/>
              </a:rPr>
              <a:t>源于热带地区，为</a:t>
            </a:r>
            <a:r>
              <a:rPr lang="en-US" altLang="zh-CN" sz="2400" dirty="0" smtClean="0">
                <a:latin typeface="华文新魏" panose="02010800040101010101" pitchFamily="2" charset="-122"/>
                <a:ea typeface="华文新魏" panose="02010800040101010101" pitchFamily="2" charset="-122"/>
              </a:rPr>
              <a:t>30~60</a:t>
            </a:r>
            <a:r>
              <a:rPr lang="zh-CN" altLang="en-US" sz="2400" dirty="0">
                <a:latin typeface="华文新魏" panose="02010800040101010101" pitchFamily="2" charset="-122"/>
                <a:ea typeface="华文新魏" panose="02010800040101010101" pitchFamily="2" charset="-122"/>
              </a:rPr>
              <a:t>天的准周期性季节内振荡，以热带地区对流增强</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减弱区向东传播为主要特征，是次季节到季节尺度上预测的</a:t>
            </a:r>
            <a:r>
              <a:rPr lang="zh-CN" altLang="en-US" sz="2400" dirty="0" smtClean="0">
                <a:latin typeface="华文新魏" panose="02010800040101010101" pitchFamily="2" charset="-122"/>
                <a:ea typeface="华文新魏" panose="02010800040101010101" pitchFamily="2" charset="-122"/>
              </a:rPr>
              <a:t>重要</a:t>
            </a:r>
            <a:r>
              <a:rPr lang="zh-CN" altLang="en-US" sz="2400" dirty="0" smtClean="0">
                <a:latin typeface="华文新魏" panose="02010800040101010101" pitchFamily="2" charset="-122"/>
                <a:ea typeface="华文新魏" panose="02010800040101010101" pitchFamily="2" charset="-122"/>
              </a:rPr>
              <a:t>部分</a:t>
            </a:r>
            <a:endParaRPr lang="en-US" altLang="zh-CN" sz="2400" dirty="0" smtClean="0">
              <a:latin typeface="华文新魏" panose="02010800040101010101" pitchFamily="2" charset="-122"/>
              <a:ea typeface="华文新魏" panose="02010800040101010101" pitchFamily="2" charset="-122"/>
            </a:endParaRPr>
          </a:p>
          <a:p>
            <a:endParaRPr lang="en-US" altLang="zh-CN" sz="2400" dirty="0" smtClean="0">
              <a:latin typeface="华文新魏" panose="02010800040101010101" pitchFamily="2" charset="-122"/>
              <a:ea typeface="华文新魏" panose="02010800040101010101" pitchFamily="2" charset="-122"/>
            </a:endParaRPr>
          </a:p>
          <a:p>
            <a:r>
              <a:rPr lang="en-US" altLang="zh-CN" sz="2400" dirty="0" smtClean="0">
                <a:latin typeface="华文新魏" panose="02010800040101010101" pitchFamily="2" charset="-122"/>
                <a:ea typeface="华文新魏" panose="02010800040101010101" pitchFamily="2" charset="-122"/>
              </a:rPr>
              <a:t>EASM</a:t>
            </a:r>
            <a:r>
              <a:rPr lang="zh-CN" altLang="en-US" sz="2400" dirty="0">
                <a:latin typeface="华文新魏" panose="02010800040101010101" pitchFamily="2" charset="-122"/>
                <a:ea typeface="华文新魏" panose="02010800040101010101" pitchFamily="2" charset="-122"/>
              </a:rPr>
              <a:t>对世界人口最多的东亚地区的降水有着关键影响。我国正是典型的季风影响区，</a:t>
            </a:r>
            <a:r>
              <a:rPr lang="en-US" altLang="zh-CN" sz="2400" dirty="0">
                <a:latin typeface="华文新魏" panose="02010800040101010101" pitchFamily="2" charset="-122"/>
                <a:ea typeface="华文新魏" panose="02010800040101010101" pitchFamily="2" charset="-122"/>
              </a:rPr>
              <a:t>EASM</a:t>
            </a:r>
            <a:r>
              <a:rPr lang="zh-CN" altLang="en-US" sz="2400" dirty="0">
                <a:latin typeface="华文新魏" panose="02010800040101010101" pitchFamily="2" charset="-122"/>
                <a:ea typeface="华文新魏" panose="02010800040101010101" pitchFamily="2" charset="-122"/>
              </a:rPr>
              <a:t>对我国的夏季降雨有着重要</a:t>
            </a:r>
            <a:r>
              <a:rPr lang="zh-CN" altLang="en-US" sz="2400" dirty="0" smtClean="0">
                <a:latin typeface="华文新魏" panose="02010800040101010101" pitchFamily="2" charset="-122"/>
                <a:ea typeface="华文新魏" panose="02010800040101010101" pitchFamily="2" charset="-122"/>
              </a:rPr>
              <a:t>的意义。</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3250107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FEF2762-1535-4924-9D17-ADC53619C3B8}" type="slidenum">
              <a:rPr lang="zh-CN" altLang="en-US" smtClean="0"/>
              <a:t>36</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713837929"/>
              </p:ext>
            </p:extLst>
          </p:nvPr>
        </p:nvGraphicFramePr>
        <p:xfrm>
          <a:off x="87779" y="865778"/>
          <a:ext cx="8856985" cy="3582392"/>
        </p:xfrm>
        <a:graphic>
          <a:graphicData uri="http://schemas.openxmlformats.org/drawingml/2006/table">
            <a:tbl>
              <a:tblPr firstRow="1" bandRow="1">
                <a:tableStyleId>{5C22544A-7EE6-4342-B048-85BDC9FD1C3A}</a:tableStyleId>
              </a:tblPr>
              <a:tblGrid>
                <a:gridCol w="1771397">
                  <a:extLst>
                    <a:ext uri="{9D8B030D-6E8A-4147-A177-3AD203B41FA5}">
                      <a16:colId xmlns:a16="http://schemas.microsoft.com/office/drawing/2014/main" val="904335652"/>
                    </a:ext>
                  </a:extLst>
                </a:gridCol>
                <a:gridCol w="3125146">
                  <a:extLst>
                    <a:ext uri="{9D8B030D-6E8A-4147-A177-3AD203B41FA5}">
                      <a16:colId xmlns:a16="http://schemas.microsoft.com/office/drawing/2014/main" val="1056851666"/>
                    </a:ext>
                  </a:extLst>
                </a:gridCol>
                <a:gridCol w="1512168">
                  <a:extLst>
                    <a:ext uri="{9D8B030D-6E8A-4147-A177-3AD203B41FA5}">
                      <a16:colId xmlns:a16="http://schemas.microsoft.com/office/drawing/2014/main" val="2535852189"/>
                    </a:ext>
                  </a:extLst>
                </a:gridCol>
                <a:gridCol w="1224136">
                  <a:extLst>
                    <a:ext uri="{9D8B030D-6E8A-4147-A177-3AD203B41FA5}">
                      <a16:colId xmlns:a16="http://schemas.microsoft.com/office/drawing/2014/main" val="557031663"/>
                    </a:ext>
                  </a:extLst>
                </a:gridCol>
                <a:gridCol w="1224138">
                  <a:extLst>
                    <a:ext uri="{9D8B030D-6E8A-4147-A177-3AD203B41FA5}">
                      <a16:colId xmlns:a16="http://schemas.microsoft.com/office/drawing/2014/main" val="2814217171"/>
                    </a:ext>
                  </a:extLst>
                </a:gridCol>
              </a:tblGrid>
              <a:tr h="381992">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方法</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原理</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优点</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缺点</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应用</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6629585"/>
                  </a:ext>
                </a:extLst>
              </a:tr>
              <a:tr h="8804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0099"/>
                          </a:solidFill>
                          <a:latin typeface="华文新魏" panose="02010800040101010101" pitchFamily="2" charset="-122"/>
                          <a:ea typeface="华文新魏" panose="02010800040101010101" pitchFamily="2" charset="-122"/>
                        </a:rPr>
                        <a:t>滞后平均法</a:t>
                      </a:r>
                      <a:r>
                        <a:rPr lang="en-US" altLang="zh-CN" sz="1800" b="1" dirty="0" smtClean="0">
                          <a:solidFill>
                            <a:srgbClr val="000099"/>
                          </a:solidFill>
                          <a:latin typeface="华文新魏" panose="02010800040101010101" pitchFamily="2" charset="-122"/>
                          <a:ea typeface="华文新魏" panose="02010800040101010101" pitchFamily="2" charset="-122"/>
                        </a:rPr>
                        <a:t>LAF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华文新魏" panose="02010800040101010101" pitchFamily="2" charset="-122"/>
                          <a:ea typeface="华文新魏" panose="02010800040101010101" pitchFamily="2" charset="-122"/>
                        </a:rPr>
                        <a:t>利用滞后的不同时间初值作为模式预报，同一时段的预报结果加起来进行平均</a:t>
                      </a:r>
                      <a:endParaRPr lang="en-US" altLang="zh-CN" sz="1800" b="1" dirty="0" smtClean="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充分利用历史观测的信息</a:t>
                      </a:r>
                      <a:endParaRPr lang="en-US" altLang="zh-CN" sz="1800" b="1" dirty="0" smtClean="0">
                        <a:solidFill>
                          <a:srgbClr val="C00000"/>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Font typeface="Wingdings" panose="05000000000000000000" pitchFamily="2" charset="2"/>
                        <a:buNone/>
                      </a:pPr>
                      <a:r>
                        <a:rPr lang="zh-CN" altLang="en-US" sz="1800" b="1" dirty="0" smtClean="0">
                          <a:solidFill>
                            <a:srgbClr val="C00000"/>
                          </a:solidFill>
                          <a:latin typeface="华文新魏" panose="02010800040101010101" pitchFamily="2" charset="-122"/>
                          <a:ea typeface="华文新魏" panose="02010800040101010101" pitchFamily="2" charset="-122"/>
                        </a:rPr>
                        <a:t>发散程度太小</a:t>
                      </a:r>
                      <a:endParaRPr lang="en-US" altLang="zh-CN" sz="1800" b="1" dirty="0" smtClean="0">
                        <a:solidFill>
                          <a:srgbClr val="C00000"/>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中国，日本</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1912054"/>
                  </a:ext>
                </a:extLst>
              </a:tr>
              <a:tr h="1672869">
                <a:tc>
                  <a:txBody>
                    <a:bodyPr/>
                    <a:lstStyle/>
                    <a:p>
                      <a:pPr algn="ct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r>
                        <a:rPr lang="zh-CN" altLang="en-US" sz="1800" b="1" dirty="0" smtClean="0">
                          <a:solidFill>
                            <a:srgbClr val="000099"/>
                          </a:solidFill>
                          <a:latin typeface="华文新魏" panose="02010800040101010101" pitchFamily="2" charset="-122"/>
                          <a:ea typeface="华文新魏" panose="02010800040101010101" pitchFamily="2" charset="-122"/>
                        </a:rPr>
                        <a:t>奇异向量法SVs</a:t>
                      </a: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r>
                        <a:rPr lang="zh-CN" altLang="en-US" sz="1800" b="1" dirty="0" smtClean="0">
                          <a:solidFill>
                            <a:srgbClr val="000099"/>
                          </a:solidFill>
                          <a:latin typeface="华文新魏" panose="02010800040101010101" pitchFamily="2" charset="-122"/>
                          <a:ea typeface="华文新魏" panose="02010800040101010101" pitchFamily="2" charset="-122"/>
                        </a:rPr>
                        <a:t> </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华文新魏" panose="02010800040101010101" pitchFamily="2" charset="-122"/>
                          <a:ea typeface="华文新魏" panose="02010800040101010101" pitchFamily="2" charset="-122"/>
                        </a:rPr>
                        <a:t>利用数值天气预报中同化技术中的切线性和伴随模式，通过计算线性切模式的奇异值和奇异向量，利用最大奇异值对应的奇异向量即为增长最快的扰动原理，获得一系列的扰动初值。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理论原理较为清楚，容易获得增长最快的扰动，且扰动场在模式中的演变方向尽可能大的发散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实现复杂，计算量要求很大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rPr>
                        <a:t>欧洲中心</a:t>
                      </a:r>
                      <a:endParaRPr lang="zh-CN" altLang="en-US" sz="1800" dirty="0" smtClean="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23559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197751510"/>
              </p:ext>
            </p:extLst>
          </p:nvPr>
        </p:nvGraphicFramePr>
        <p:xfrm>
          <a:off x="85294" y="4447042"/>
          <a:ext cx="8856985" cy="1737360"/>
        </p:xfrm>
        <a:graphic>
          <a:graphicData uri="http://schemas.openxmlformats.org/drawingml/2006/table">
            <a:tbl>
              <a:tblPr firstRow="1" bandRow="1">
                <a:tableStyleId>{5C22544A-7EE6-4342-B048-85BDC9FD1C3A}</a:tableStyleId>
              </a:tblPr>
              <a:tblGrid>
                <a:gridCol w="1771397">
                  <a:extLst>
                    <a:ext uri="{9D8B030D-6E8A-4147-A177-3AD203B41FA5}">
                      <a16:colId xmlns:a16="http://schemas.microsoft.com/office/drawing/2014/main" val="3185389761"/>
                    </a:ext>
                  </a:extLst>
                </a:gridCol>
                <a:gridCol w="3125146">
                  <a:extLst>
                    <a:ext uri="{9D8B030D-6E8A-4147-A177-3AD203B41FA5}">
                      <a16:colId xmlns:a16="http://schemas.microsoft.com/office/drawing/2014/main" val="2621206217"/>
                    </a:ext>
                  </a:extLst>
                </a:gridCol>
                <a:gridCol w="1512168">
                  <a:extLst>
                    <a:ext uri="{9D8B030D-6E8A-4147-A177-3AD203B41FA5}">
                      <a16:colId xmlns:a16="http://schemas.microsoft.com/office/drawing/2014/main" val="2386625205"/>
                    </a:ext>
                  </a:extLst>
                </a:gridCol>
                <a:gridCol w="1224136">
                  <a:extLst>
                    <a:ext uri="{9D8B030D-6E8A-4147-A177-3AD203B41FA5}">
                      <a16:colId xmlns:a16="http://schemas.microsoft.com/office/drawing/2014/main" val="90278780"/>
                    </a:ext>
                  </a:extLst>
                </a:gridCol>
                <a:gridCol w="1224138">
                  <a:extLst>
                    <a:ext uri="{9D8B030D-6E8A-4147-A177-3AD203B41FA5}">
                      <a16:colId xmlns:a16="http://schemas.microsoft.com/office/drawing/2014/main" val="989196699"/>
                    </a:ext>
                  </a:extLst>
                </a:gridCol>
              </a:tblGrid>
              <a:tr h="16728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0099"/>
                          </a:solidFill>
                          <a:latin typeface="华文新魏" panose="02010800040101010101" pitchFamily="2" charset="-122"/>
                          <a:ea typeface="华文新魏" panose="02010800040101010101" pitchFamily="2" charset="-122"/>
                        </a:rPr>
                        <a:t>增长模繁殖法</a:t>
                      </a:r>
                      <a:r>
                        <a:rPr lang="en-US" altLang="zh-CN" sz="1800" b="1" dirty="0" smtClean="0">
                          <a:solidFill>
                            <a:srgbClr val="000099"/>
                          </a:solidFill>
                          <a:latin typeface="华文新魏" panose="02010800040101010101" pitchFamily="2" charset="-122"/>
                          <a:ea typeface="华文新魏" panose="02010800040101010101" pitchFamily="2" charset="-122"/>
                        </a:rPr>
                        <a:t>BGM</a:t>
                      </a:r>
                    </a:p>
                    <a:p>
                      <a:pPr algn="ct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客观分析场上叠加随机扰动，进行预报，将控制预报减去扰动预报的差值调整后，作为下一次计算的扰动量，如此循环反复使用，最终形成初始场</a:t>
                      </a:r>
                      <a:endParaRPr kumimoji="0" lang="zh-CN" altLang="en-US" sz="1800" b="1" i="0" u="none" strike="noStrike" kern="1200" cap="none" spc="0" normalizeH="0" baseline="0" noProof="0" dirty="0" smtClean="0">
                        <a:ln>
                          <a:noFill/>
                        </a:ln>
                        <a:solidFill>
                          <a:srgbClr val="C00000"/>
                        </a:solidFill>
                        <a:effectLst/>
                        <a:uLnTx/>
                        <a:uFillTx/>
                        <a:latin typeface="华文新魏" panose="02010800040101010101" pitchFamily="2" charset="-122"/>
                        <a:ea typeface="华文新魏" panose="02010800040101010101" pitchFamily="2" charset="-122"/>
                        <a:cs typeface="+mn-cs"/>
                        <a:sym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sym typeface="+mn-ea"/>
                        </a:rPr>
                        <a:t>容易捕获分析误差，扰动结构与模式大气结果相协调</a:t>
                      </a: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endParaRPr>
                    </a:p>
                    <a:p>
                      <a:r>
                        <a:rPr lang="zh-CN" altLang="en-US" sz="1800" b="1" kern="1200" dirty="0" smtClean="0">
                          <a:solidFill>
                            <a:srgbClr val="C00000"/>
                          </a:solidFill>
                          <a:latin typeface="华文新魏" panose="02010800040101010101" pitchFamily="2" charset="-122"/>
                          <a:ea typeface="华文新魏" panose="02010800040101010101" pitchFamily="2" charset="-122"/>
                          <a:cs typeface="+mn-cs"/>
                        </a:rPr>
                        <a:t>相对</a:t>
                      </a:r>
                      <a:r>
                        <a:rPr lang="en-US" altLang="zh-CN" sz="1800" b="1" kern="1200" dirty="0" err="1" smtClean="0">
                          <a:solidFill>
                            <a:srgbClr val="C00000"/>
                          </a:solidFill>
                          <a:latin typeface="华文新魏" panose="02010800040101010101" pitchFamily="2" charset="-122"/>
                          <a:ea typeface="华文新魏" panose="02010800040101010101" pitchFamily="2" charset="-122"/>
                          <a:cs typeface="+mn-cs"/>
                        </a:rPr>
                        <a:t>Svs</a:t>
                      </a:r>
                      <a:r>
                        <a:rPr lang="zh-CN" altLang="en-US" sz="1800" b="1" kern="1200" dirty="0" smtClean="0">
                          <a:solidFill>
                            <a:srgbClr val="C00000"/>
                          </a:solidFill>
                          <a:latin typeface="华文新魏" panose="02010800040101010101" pitchFamily="2" charset="-122"/>
                          <a:ea typeface="华文新魏" panose="02010800040101010101" pitchFamily="2" charset="-122"/>
                          <a:cs typeface="+mn-cs"/>
                        </a:rPr>
                        <a:t>方法发散程度较小</a:t>
                      </a:r>
                      <a:endParaRPr lang="zh-CN" altLang="en-US" sz="1800" b="1" kern="1200" dirty="0">
                        <a:solidFill>
                          <a:srgbClr val="C00000"/>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C00000"/>
                        </a:solidFill>
                        <a:latin typeface="华文新魏" panose="02010800040101010101" pitchFamily="2" charset="-122"/>
                        <a:ea typeface="华文新魏" panose="0201080004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C00000"/>
                          </a:solidFill>
                          <a:latin typeface="华文新魏" panose="02010800040101010101" pitchFamily="2" charset="-122"/>
                          <a:ea typeface="华文新魏" panose="02010800040101010101" pitchFamily="2" charset="-122"/>
                          <a:sym typeface="+mn-ea"/>
                        </a:rPr>
                        <a:t>美国，日本，南非，加拿大</a:t>
                      </a:r>
                      <a:endParaRPr lang="zh-CN" altLang="en-US" sz="1800" b="1" dirty="0" smtClean="0">
                        <a:solidFill>
                          <a:srgbClr val="C00000"/>
                        </a:solidFill>
                        <a:latin typeface="华文新魏" panose="02010800040101010101" pitchFamily="2" charset="-122"/>
                        <a:ea typeface="华文新魏" panose="02010800040101010101" pitchFamily="2" charset="-122"/>
                      </a:endParaRPr>
                    </a:p>
                    <a:p>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79377"/>
                  </a:ext>
                </a:extLst>
              </a:tr>
            </a:tbl>
          </a:graphicData>
        </a:graphic>
      </p:graphicFrame>
    </p:spTree>
    <p:extLst>
      <p:ext uri="{BB962C8B-B14F-4D97-AF65-F5344CB8AC3E}">
        <p14:creationId xmlns:p14="http://schemas.microsoft.com/office/powerpoint/2010/main" val="11856959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FEF2762-1535-4924-9D17-ADC53619C3B8}" type="slidenum">
              <a:rPr lang="zh-CN" altLang="en-US" smtClean="0"/>
              <a:t>37</a:t>
            </a:fld>
            <a:endParaRPr lang="zh-CN" altLang="en-US"/>
          </a:p>
        </p:txBody>
      </p:sp>
      <p:pic>
        <p:nvPicPr>
          <p:cNvPr id="3" name="图片 2"/>
          <p:cNvPicPr>
            <a:picLocks noChangeAspect="1"/>
          </p:cNvPicPr>
          <p:nvPr/>
        </p:nvPicPr>
        <p:blipFill>
          <a:blip r:embed="rId2"/>
          <a:stretch>
            <a:fillRect/>
          </a:stretch>
        </p:blipFill>
        <p:spPr>
          <a:xfrm>
            <a:off x="1134836" y="831474"/>
            <a:ext cx="6928756" cy="5309429"/>
          </a:xfrm>
          <a:prstGeom prst="rect">
            <a:avLst/>
          </a:prstGeom>
        </p:spPr>
      </p:pic>
    </p:spTree>
    <p:extLst>
      <p:ext uri="{BB962C8B-B14F-4D97-AF65-F5344CB8AC3E}">
        <p14:creationId xmlns:p14="http://schemas.microsoft.com/office/powerpoint/2010/main" val="40456927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828" y="1180038"/>
            <a:ext cx="3129600" cy="234720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828" y="3571417"/>
            <a:ext cx="3129600" cy="2347200"/>
          </a:xfrm>
          <a:prstGeom prst="rect">
            <a:avLst/>
          </a:prstGeom>
        </p:spPr>
      </p:pic>
      <p:sp>
        <p:nvSpPr>
          <p:cNvPr id="21" name="内容占位符 2"/>
          <p:cNvSpPr txBox="1">
            <a:spLocks/>
          </p:cNvSpPr>
          <p:nvPr/>
        </p:nvSpPr>
        <p:spPr>
          <a:xfrm>
            <a:off x="88009" y="909631"/>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1800" kern="0" dirty="0"/>
              <a:t>常用多目标优化数学</a:t>
            </a:r>
            <a:r>
              <a:rPr lang="zh-CN" altLang="en-US" sz="1800" kern="0" dirty="0" smtClean="0"/>
              <a:t>函数</a:t>
            </a:r>
          </a:p>
          <a:p>
            <a:pPr>
              <a:buClr>
                <a:srgbClr val="002060"/>
              </a:buClr>
            </a:pPr>
            <a:r>
              <a:rPr lang="en-US" altLang="zh-CN" sz="1800" kern="0" dirty="0"/>
              <a:t>SCAM</a:t>
            </a:r>
            <a:r>
              <a:rPr lang="zh-CN" altLang="en-US" sz="1800" kern="0" dirty="0"/>
              <a:t>中每一个</a:t>
            </a:r>
            <a:r>
              <a:rPr lang="zh-CN" altLang="en-US" sz="1800" kern="0" dirty="0" smtClean="0"/>
              <a:t>变量的模</a:t>
            </a:r>
            <a:endParaRPr lang="en-US" altLang="zh-CN" sz="1800" kern="0" dirty="0" smtClean="0"/>
          </a:p>
          <a:p>
            <a:pPr marL="0" indent="0">
              <a:buClr>
                <a:srgbClr val="002060"/>
              </a:buClr>
              <a:buNone/>
            </a:pPr>
            <a:r>
              <a:rPr lang="zh-CN" altLang="en-US" sz="1800" kern="0" dirty="0" smtClean="0"/>
              <a:t>拟性能</a:t>
            </a:r>
            <a:r>
              <a:rPr lang="zh-CN" altLang="en-US" sz="1800" kern="0" dirty="0"/>
              <a:t>单独作为一个目标</a:t>
            </a:r>
          </a:p>
        </p:txBody>
      </p:sp>
      <p:sp>
        <p:nvSpPr>
          <p:cNvPr id="22" name="内容占位符 2"/>
          <p:cNvSpPr txBox="1">
            <a:spLocks/>
          </p:cNvSpPr>
          <p:nvPr/>
        </p:nvSpPr>
        <p:spPr>
          <a:xfrm>
            <a:off x="88009" y="2240524"/>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1800" kern="0" dirty="0"/>
              <a:t>多目标评价标准</a:t>
            </a:r>
          </a:p>
        </p:txBody>
      </p:sp>
      <p:pic>
        <p:nvPicPr>
          <p:cNvPr id="23" name="图片 22"/>
          <p:cNvPicPr>
            <a:picLocks noChangeAspect="1"/>
          </p:cNvPicPr>
          <p:nvPr/>
        </p:nvPicPr>
        <p:blipFill>
          <a:blip r:embed="rId8"/>
          <a:stretch>
            <a:fillRect/>
          </a:stretch>
        </p:blipFill>
        <p:spPr>
          <a:xfrm>
            <a:off x="247411" y="2875510"/>
            <a:ext cx="2252717" cy="1845203"/>
          </a:xfrm>
          <a:prstGeom prst="rect">
            <a:avLst/>
          </a:prstGeom>
        </p:spPr>
      </p:pic>
      <p:sp>
        <p:nvSpPr>
          <p:cNvPr id="24" name="内容占位符 2"/>
          <p:cNvSpPr txBox="1">
            <a:spLocks/>
          </p:cNvSpPr>
          <p:nvPr/>
        </p:nvSpPr>
        <p:spPr>
          <a:xfrm>
            <a:off x="88009" y="4985872"/>
            <a:ext cx="6831378" cy="507565"/>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4"/>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5"/>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6"/>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7"/>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7"/>
              </a:buBlip>
              <a:defRPr sz="1600">
                <a:solidFill>
                  <a:schemeClr val="tx1"/>
                </a:solidFill>
                <a:latin typeface="+mn-lt"/>
                <a:ea typeface="+mn-ea"/>
              </a:defRPr>
            </a:lvl9pPr>
          </a:lstStyle>
          <a:p>
            <a:r>
              <a:rPr lang="zh-CN" altLang="en-US" sz="1800" kern="0" dirty="0"/>
              <a:t>辐射平衡约束</a:t>
            </a:r>
          </a:p>
        </p:txBody>
      </p:sp>
      <p:sp>
        <p:nvSpPr>
          <p:cNvPr id="25" name="标题 4"/>
          <p:cNvSpPr txBox="1">
            <a:spLocks/>
          </p:cNvSpPr>
          <p:nvPr/>
        </p:nvSpPr>
        <p:spPr bwMode="auto">
          <a:xfrm>
            <a:off x="1518433" y="304348"/>
            <a:ext cx="668515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3.1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面向气候系统模式的物理参数优化方法</a:t>
            </a:r>
          </a:p>
        </p:txBody>
      </p:sp>
      <p:sp>
        <p:nvSpPr>
          <p:cNvPr id="3" name="灯片编号占位符 2"/>
          <p:cNvSpPr>
            <a:spLocks noGrp="1"/>
          </p:cNvSpPr>
          <p:nvPr>
            <p:ph type="sldNum" sz="quarter" idx="12"/>
          </p:nvPr>
        </p:nvSpPr>
        <p:spPr/>
        <p:txBody>
          <a:bodyPr/>
          <a:lstStyle/>
          <a:p>
            <a:fld id="{BFEF2762-1535-4924-9D17-ADC53619C3B8}" type="slidenum">
              <a:rPr lang="zh-CN" altLang="en-US" smtClean="0"/>
              <a:t>38</a:t>
            </a:fld>
            <a:endParaRPr lang="zh-CN" altLang="en-US"/>
          </a:p>
        </p:txBody>
      </p:sp>
      <p:grpSp>
        <p:nvGrpSpPr>
          <p:cNvPr id="19" name="组合 18"/>
          <p:cNvGrpSpPr/>
          <p:nvPr/>
        </p:nvGrpSpPr>
        <p:grpSpPr>
          <a:xfrm>
            <a:off x="0" y="6437559"/>
            <a:ext cx="9144000" cy="340928"/>
            <a:chOff x="0" y="6437559"/>
            <a:chExt cx="9144000" cy="340928"/>
          </a:xfrm>
        </p:grpSpPr>
        <p:cxnSp>
          <p:nvCxnSpPr>
            <p:cNvPr id="26" name="直接连接符 25"/>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4421" y="1166161"/>
            <a:ext cx="3127289" cy="2345467"/>
          </a:xfrm>
          <a:prstGeom prst="rect">
            <a:avLst/>
          </a:prstGeom>
        </p:spPr>
      </p:pic>
      <p:pic>
        <p:nvPicPr>
          <p:cNvPr id="14" name="图片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14400" y="3587369"/>
            <a:ext cx="3129600" cy="2347200"/>
          </a:xfrm>
          <a:prstGeom prst="rect">
            <a:avLst/>
          </a:prstGeom>
        </p:spPr>
      </p:pic>
      <p:grpSp>
        <p:nvGrpSpPr>
          <p:cNvPr id="4" name="组合 3"/>
          <p:cNvGrpSpPr/>
          <p:nvPr/>
        </p:nvGrpSpPr>
        <p:grpSpPr>
          <a:xfrm>
            <a:off x="3411674" y="1102796"/>
            <a:ext cx="5307565" cy="4725621"/>
            <a:chOff x="3411674" y="1102796"/>
            <a:chExt cx="5307565" cy="4725621"/>
          </a:xfrm>
        </p:grpSpPr>
        <p:pic>
          <p:nvPicPr>
            <p:cNvPr id="2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674" y="1102796"/>
              <a:ext cx="5307565" cy="3980674"/>
            </a:xfrm>
            <a:prstGeom prst="rect">
              <a:avLst/>
            </a:prstGeom>
          </p:spPr>
        </p:pic>
        <p:sp>
          <p:nvSpPr>
            <p:cNvPr id="16" name="文本框 15"/>
            <p:cNvSpPr txBox="1"/>
            <p:nvPr/>
          </p:nvSpPr>
          <p:spPr>
            <a:xfrm>
              <a:off x="4191309" y="5182086"/>
              <a:ext cx="4012276" cy="646331"/>
            </a:xfrm>
            <a:prstGeom prst="rect">
              <a:avLst/>
            </a:prstGeom>
            <a:noFill/>
          </p:spPr>
          <p:txBody>
            <a:bodyPr wrap="square" rtlCol="0">
              <a:spAutoFit/>
            </a:bodyPr>
            <a:lstStyle/>
            <a:p>
              <a:pPr algn="ctr"/>
              <a:r>
                <a:rPr lang="en-US" altLang="zh-CN" dirty="0" smtClean="0">
                  <a:solidFill>
                    <a:srgbClr val="FF0000"/>
                  </a:solidFill>
                  <a:latin typeface="华文新魏" panose="02010800040101010101" pitchFamily="2" charset="-122"/>
                  <a:ea typeface="华文新魏" panose="02010800040101010101" pitchFamily="2" charset="-122"/>
                </a:rPr>
                <a:t>MO-ANN</a:t>
              </a:r>
              <a:r>
                <a:rPr lang="zh-CN" altLang="en-US" dirty="0" smtClean="0">
                  <a:solidFill>
                    <a:srgbClr val="FF0000"/>
                  </a:solidFill>
                  <a:latin typeface="华文新魏" panose="02010800040101010101" pitchFamily="2" charset="-122"/>
                  <a:ea typeface="华文新魏" panose="02010800040101010101" pitchFamily="2" charset="-122"/>
                </a:rPr>
                <a:t>算法在复杂单柱大气模式上收敛速度是</a:t>
              </a:r>
              <a:r>
                <a:rPr lang="en-US" altLang="zh-CN" dirty="0" smtClean="0">
                  <a:solidFill>
                    <a:srgbClr val="FF0000"/>
                  </a:solidFill>
                  <a:latin typeface="华文新魏" panose="02010800040101010101" pitchFamily="2" charset="-122"/>
                  <a:ea typeface="华文新魏" panose="02010800040101010101" pitchFamily="2" charset="-122"/>
                </a:rPr>
                <a:t>NSGAIII</a:t>
              </a:r>
              <a:r>
                <a:rPr lang="zh-CN" altLang="en-US" dirty="0" smtClean="0">
                  <a:solidFill>
                    <a:srgbClr val="FF0000"/>
                  </a:solidFill>
                  <a:latin typeface="华文新魏" panose="02010800040101010101" pitchFamily="2" charset="-122"/>
                  <a:ea typeface="华文新魏" panose="02010800040101010101" pitchFamily="2" charset="-122"/>
                </a:rPr>
                <a:t>的</a:t>
              </a:r>
              <a:r>
                <a:rPr lang="en-US" altLang="zh-CN" dirty="0" smtClean="0">
                  <a:solidFill>
                    <a:srgbClr val="FF0000"/>
                  </a:solidFill>
                  <a:latin typeface="华文新魏" panose="02010800040101010101" pitchFamily="2" charset="-122"/>
                  <a:ea typeface="华文新魏" panose="02010800040101010101" pitchFamily="2" charset="-122"/>
                </a:rPr>
                <a:t>5</a:t>
              </a:r>
              <a:r>
                <a:rPr lang="zh-CN" altLang="en-US" dirty="0" smtClean="0">
                  <a:solidFill>
                    <a:srgbClr val="FF0000"/>
                  </a:solidFill>
                  <a:latin typeface="华文新魏" panose="02010800040101010101" pitchFamily="2" charset="-122"/>
                  <a:ea typeface="华文新魏" panose="02010800040101010101" pitchFamily="2" charset="-122"/>
                </a:rPr>
                <a:t>倍以上</a:t>
              </a:r>
              <a:endParaRPr lang="zh-CN" altLang="en-US" dirty="0">
                <a:solidFill>
                  <a:srgbClr val="FF0000"/>
                </a:solidFill>
                <a:latin typeface="华文新魏" panose="02010800040101010101" pitchFamily="2" charset="-122"/>
                <a:ea typeface="华文新魏" panose="02010800040101010101" pitchFamily="2" charset="-122"/>
              </a:endParaRPr>
            </a:p>
          </p:txBody>
        </p:sp>
      </p:grpSp>
      <p:sp>
        <p:nvSpPr>
          <p:cNvPr id="2" name="文本框 1"/>
          <p:cNvSpPr txBox="1"/>
          <p:nvPr/>
        </p:nvSpPr>
        <p:spPr>
          <a:xfrm>
            <a:off x="2732600" y="2452310"/>
            <a:ext cx="573206" cy="1200329"/>
          </a:xfrm>
          <a:prstGeom prst="rect">
            <a:avLst/>
          </a:prstGeom>
          <a:noFill/>
        </p:spPr>
        <p:txBody>
          <a:bodyPr wrap="square" rtlCol="0">
            <a:spAutoFit/>
          </a:bodyPr>
          <a:lstStyle/>
          <a:p>
            <a:r>
              <a:rPr lang="zh-CN" altLang="en-US" dirty="0" smtClean="0">
                <a:solidFill>
                  <a:schemeClr val="tx2"/>
                </a:solidFill>
                <a:latin typeface="华文新魏" panose="02010800040101010101" pitchFamily="2" charset="-122"/>
                <a:ea typeface="华文新魏" panose="02010800040101010101" pitchFamily="2" charset="-122"/>
              </a:rPr>
              <a:t>越大越好</a:t>
            </a:r>
            <a:endParaRPr lang="zh-CN" altLang="en-US" dirty="0">
              <a:solidFill>
                <a:schemeClr val="tx2"/>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043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6457950" y="3899826"/>
            <a:ext cx="1565668" cy="2299087"/>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2610" y="975789"/>
            <a:ext cx="4113964" cy="2855016"/>
          </a:xfrm>
          <a:prstGeom prst="rect">
            <a:avLst/>
          </a:prstGeom>
        </p:spPr>
      </p:pic>
      <p:grpSp>
        <p:nvGrpSpPr>
          <p:cNvPr id="5" name="组合 4"/>
          <p:cNvGrpSpPr/>
          <p:nvPr/>
        </p:nvGrpSpPr>
        <p:grpSpPr>
          <a:xfrm>
            <a:off x="2938551" y="4186730"/>
            <a:ext cx="3556313" cy="1424941"/>
            <a:chOff x="162126" y="4543655"/>
            <a:chExt cx="3556313" cy="1424941"/>
          </a:xfrm>
        </p:grpSpPr>
        <p:pic>
          <p:nvPicPr>
            <p:cNvPr id="6" name="图片 5"/>
            <p:cNvPicPr>
              <a:picLocks noChangeAspect="1"/>
            </p:cNvPicPr>
            <p:nvPr/>
          </p:nvPicPr>
          <p:blipFill>
            <a:blip r:embed="rId6"/>
            <a:stretch>
              <a:fillRect/>
            </a:stretch>
          </p:blipFill>
          <p:spPr>
            <a:xfrm>
              <a:off x="162126" y="4543655"/>
              <a:ext cx="1887132" cy="1311821"/>
            </a:xfrm>
            <a:prstGeom prst="rect">
              <a:avLst/>
            </a:prstGeom>
          </p:spPr>
        </p:pic>
        <p:pic>
          <p:nvPicPr>
            <p:cNvPr id="7" name="图片 6"/>
            <p:cNvPicPr>
              <a:picLocks noChangeAspect="1"/>
            </p:cNvPicPr>
            <p:nvPr/>
          </p:nvPicPr>
          <p:blipFill>
            <a:blip r:embed="rId7"/>
            <a:stretch>
              <a:fillRect/>
            </a:stretch>
          </p:blipFill>
          <p:spPr>
            <a:xfrm>
              <a:off x="1917240" y="4588645"/>
              <a:ext cx="1801199" cy="1379951"/>
            </a:xfrm>
            <a:prstGeom prst="rect">
              <a:avLst/>
            </a:prstGeom>
          </p:spPr>
        </p:pic>
      </p:grpSp>
      <p:pic>
        <p:nvPicPr>
          <p:cNvPr id="9" name="图片 8"/>
          <p:cNvPicPr>
            <a:picLocks noChangeAspect="1"/>
          </p:cNvPicPr>
          <p:nvPr/>
        </p:nvPicPr>
        <p:blipFill>
          <a:blip r:embed="rId8"/>
          <a:stretch>
            <a:fillRect/>
          </a:stretch>
        </p:blipFill>
        <p:spPr>
          <a:xfrm>
            <a:off x="723471" y="1371639"/>
            <a:ext cx="3058174" cy="2895071"/>
          </a:xfrm>
          <a:prstGeom prst="rect">
            <a:avLst/>
          </a:prstGeom>
        </p:spPr>
      </p:pic>
      <p:sp>
        <p:nvSpPr>
          <p:cNvPr id="12" name="右箭头 11"/>
          <p:cNvSpPr/>
          <p:nvPr/>
        </p:nvSpPr>
        <p:spPr>
          <a:xfrm>
            <a:off x="3962400" y="1997353"/>
            <a:ext cx="405867" cy="325962"/>
          </a:xfrm>
          <a:prstGeom prst="rightArrow">
            <a:avLst/>
          </a:prstGeom>
          <a:solidFill>
            <a:srgbClr val="CCD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5613134" y="3500263"/>
            <a:ext cx="339204" cy="409860"/>
          </a:xfrm>
          <a:prstGeom prst="downArrow">
            <a:avLst/>
          </a:prstGeom>
          <a:solidFill>
            <a:srgbClr val="CCD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txBox="1"/>
          <p:nvPr/>
        </p:nvSpPr>
        <p:spPr bwMode="auto">
          <a:xfrm>
            <a:off x="1528178" y="369210"/>
            <a:ext cx="6210690" cy="465534"/>
          </a:xfrm>
          <a:prstGeom prst="rect">
            <a:avLst/>
          </a:prstGeom>
          <a:noFill/>
          <a:ln w="9525">
            <a:noFill/>
            <a:miter lim="800000"/>
          </a:ln>
        </p:spPr>
        <p:txBody>
          <a:bodyPr vert="horz" wrap="square" lIns="68580" tIns="34290" rIns="68580" bIns="3429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algn="ctr"/>
            <a:r>
              <a:rPr lang="en-US" altLang="zh-CN" sz="2700" kern="0" dirty="0">
                <a:latin typeface="华文新魏" panose="02010800040101010101" pitchFamily="2" charset="-122"/>
                <a:ea typeface="华文新魏" panose="02010800040101010101" pitchFamily="2" charset="-122"/>
                <a:cs typeface="Times New Roman" panose="02020603050405020304" pitchFamily="18" charset="0"/>
              </a:rPr>
              <a:t>1.1 </a:t>
            </a:r>
            <a:r>
              <a:rPr lang="zh-CN" altLang="en-US" sz="2700" kern="0" dirty="0">
                <a:latin typeface="华文新魏" panose="02010800040101010101" pitchFamily="2" charset="-122"/>
                <a:ea typeface="华文新魏" panose="02010800040101010101" pitchFamily="2" charset="-122"/>
                <a:cs typeface="Times New Roman" panose="02020603050405020304" pitchFamily="18" charset="0"/>
              </a:rPr>
              <a:t>气候预测与气候系统模式</a:t>
            </a:r>
          </a:p>
        </p:txBody>
      </p:sp>
      <p:sp>
        <p:nvSpPr>
          <p:cNvPr id="17" name="灯片编号占位符 16"/>
          <p:cNvSpPr>
            <a:spLocks noGrp="1"/>
          </p:cNvSpPr>
          <p:nvPr>
            <p:ph type="sldNum" sz="quarter" idx="12"/>
          </p:nvPr>
        </p:nvSpPr>
        <p:spPr/>
        <p:txBody>
          <a:bodyPr/>
          <a:lstStyle/>
          <a:p>
            <a:fld id="{BFEF2762-1535-4924-9D17-ADC53619C3B8}" type="slidenum">
              <a:rPr lang="zh-CN" altLang="en-US" smtClean="0"/>
              <a:t>4</a:t>
            </a:fld>
            <a:endParaRPr lang="zh-CN" altLang="en-US"/>
          </a:p>
        </p:txBody>
      </p:sp>
      <p:grpSp>
        <p:nvGrpSpPr>
          <p:cNvPr id="18" name="组合 17"/>
          <p:cNvGrpSpPr/>
          <p:nvPr/>
        </p:nvGrpSpPr>
        <p:grpSpPr>
          <a:xfrm>
            <a:off x="0" y="6437559"/>
            <a:ext cx="9144000" cy="340928"/>
            <a:chOff x="0" y="6437559"/>
            <a:chExt cx="9144000" cy="340928"/>
          </a:xfrm>
        </p:grpSpPr>
        <p:cxnSp>
          <p:nvCxnSpPr>
            <p:cNvPr id="19" name="直接连接符 18"/>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2" name="文本框 1"/>
          <p:cNvSpPr txBox="1"/>
          <p:nvPr/>
        </p:nvSpPr>
        <p:spPr>
          <a:xfrm>
            <a:off x="1978709" y="5867696"/>
            <a:ext cx="4628148" cy="369332"/>
          </a:xfrm>
          <a:prstGeom prst="rect">
            <a:avLst/>
          </a:prstGeom>
          <a:noFill/>
        </p:spPr>
        <p:txBody>
          <a:bodyPr wrap="square" rtlCol="0">
            <a:spAutoFit/>
          </a:bodyPr>
          <a:lstStyle/>
          <a:p>
            <a:pPr algn="ctr"/>
            <a:r>
              <a:rPr lang="zh-CN" altLang="en-US" dirty="0" smtClean="0">
                <a:solidFill>
                  <a:srgbClr val="FF0000"/>
                </a:solidFill>
                <a:latin typeface="华文新魏" panose="02010800040101010101" pitchFamily="2" charset="-122"/>
                <a:ea typeface="华文新魏" panose="02010800040101010101" pitchFamily="2" charset="-122"/>
              </a:rPr>
              <a:t>气候系统模式是气候预测的关键工具</a:t>
            </a:r>
            <a:endParaRPr lang="zh-CN" altLang="en-US" dirty="0">
              <a:solidFill>
                <a:srgbClr val="FF0000"/>
              </a:solidFill>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2862955809"/>
      </p:ext>
    </p:extLst>
  </p:cSld>
  <p:clrMapOvr>
    <a:masterClrMapping/>
  </p:clrMapOvr>
  <mc:AlternateContent xmlns:mc="http://schemas.openxmlformats.org/markup-compatibility/2006">
    <mc:Choice xmlns:p14="http://schemas.microsoft.com/office/powerpoint/2010/main" Requires="p14">
      <p:transition spd="slow" p14:dur="2000" advTm="37958"/>
    </mc:Choice>
    <mc:Fallback>
      <p:transition spd="slow" advTm="379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FDEDF8C-E92C-45B8-9D6E-6DAFC9B0A0EF}" type="slidenum">
              <a:rPr lang="zh-CN" altLang="en-US" smtClean="0"/>
              <a:pPr/>
              <a:t>5</a:t>
            </a:fld>
            <a:endParaRPr lang="zh-CN" altLang="en-US"/>
          </a:p>
        </p:txBody>
      </p:sp>
      <p:sp>
        <p:nvSpPr>
          <p:cNvPr id="10" name="标题 1"/>
          <p:cNvSpPr txBox="1"/>
          <p:nvPr/>
        </p:nvSpPr>
        <p:spPr bwMode="auto">
          <a:xfrm>
            <a:off x="1528178" y="316142"/>
            <a:ext cx="6210690" cy="465534"/>
          </a:xfrm>
          <a:prstGeom prst="rect">
            <a:avLst/>
          </a:prstGeom>
          <a:noFill/>
          <a:ln w="9525">
            <a:noFill/>
            <a:miter lim="800000"/>
          </a:ln>
        </p:spPr>
        <p:txBody>
          <a:bodyPr vert="horz" wrap="square" lIns="68580" tIns="34290" rIns="68580" bIns="3429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algn="ctr"/>
            <a:r>
              <a:rPr lang="en-US" altLang="zh-CN" sz="2700" kern="0" dirty="0">
                <a:latin typeface="华文新魏" panose="02010800040101010101" pitchFamily="2" charset="-122"/>
                <a:ea typeface="华文新魏" panose="02010800040101010101" pitchFamily="2" charset="-122"/>
                <a:cs typeface="Times New Roman" panose="02020603050405020304" pitchFamily="18" charset="0"/>
              </a:rPr>
              <a:t>1.1 </a:t>
            </a:r>
            <a:r>
              <a:rPr lang="zh-CN" altLang="en-US" sz="2700" kern="0" dirty="0">
                <a:latin typeface="华文新魏" panose="02010800040101010101" pitchFamily="2" charset="-122"/>
                <a:ea typeface="华文新魏" panose="02010800040101010101" pitchFamily="2" charset="-122"/>
                <a:cs typeface="Times New Roman" panose="02020603050405020304" pitchFamily="18" charset="0"/>
              </a:rPr>
              <a:t>气候预测与气候系统模式</a:t>
            </a: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43" y="3099323"/>
            <a:ext cx="4876377" cy="2208059"/>
          </a:xfrm>
          <a:prstGeom prst="rect">
            <a:avLst/>
          </a:prstGeom>
        </p:spPr>
      </p:pic>
      <p:sp>
        <p:nvSpPr>
          <p:cNvPr id="17" name="内容占位符 2"/>
          <p:cNvSpPr txBox="1">
            <a:spLocks/>
          </p:cNvSpPr>
          <p:nvPr/>
        </p:nvSpPr>
        <p:spPr>
          <a:xfrm>
            <a:off x="142145" y="1065592"/>
            <a:ext cx="6831378" cy="903554"/>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5"/>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6"/>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8"/>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9pPr>
          </a:lstStyle>
          <a:p>
            <a:r>
              <a:rPr lang="zh-CN" altLang="en-US" sz="2100" kern="0" dirty="0"/>
              <a:t>气候系统模式</a:t>
            </a:r>
          </a:p>
        </p:txBody>
      </p:sp>
      <p:grpSp>
        <p:nvGrpSpPr>
          <p:cNvPr id="3" name="组合 2"/>
          <p:cNvGrpSpPr/>
          <p:nvPr/>
        </p:nvGrpSpPr>
        <p:grpSpPr>
          <a:xfrm>
            <a:off x="4302551" y="1058839"/>
            <a:ext cx="5047638" cy="4206264"/>
            <a:chOff x="5602046" y="801852"/>
            <a:chExt cx="6831378" cy="4977943"/>
          </a:xfrm>
        </p:grpSpPr>
        <p:sp>
          <p:nvSpPr>
            <p:cNvPr id="14" name="内容占位符 2"/>
            <p:cNvSpPr txBox="1">
              <a:spLocks/>
            </p:cNvSpPr>
            <p:nvPr/>
          </p:nvSpPr>
          <p:spPr>
            <a:xfrm>
              <a:off x="6645288" y="1394671"/>
              <a:ext cx="5143203" cy="1309803"/>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宋体" charset="0"/>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ea typeface="+mn-ea"/>
                  <a:cs typeface="宋体" charset="0"/>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宋体" charset="0"/>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ea typeface="+mn-ea"/>
                  <a:cs typeface="宋体" charset="0"/>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cs typeface="宋体" charset="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r>
                <a:rPr lang="zh-CN" altLang="en-US" sz="1650" kern="0" dirty="0">
                  <a:latin typeface="华文新魏" panose="02010800040101010101" pitchFamily="2" charset="-122"/>
                  <a:ea typeface="华文新魏" panose="02010800040101010101" pitchFamily="2" charset="-122"/>
                </a:rPr>
                <a:t>运行在各大超算中心</a:t>
              </a:r>
              <a:endParaRPr lang="en-US" altLang="zh-CN" sz="1650" kern="0" dirty="0">
                <a:latin typeface="华文新魏" panose="02010800040101010101" pitchFamily="2" charset="-122"/>
                <a:ea typeface="华文新魏" panose="02010800040101010101" pitchFamily="2" charset="-122"/>
              </a:endParaRPr>
            </a:p>
          </p:txBody>
        </p:sp>
        <p:grpSp>
          <p:nvGrpSpPr>
            <p:cNvPr id="2" name="组合 1"/>
            <p:cNvGrpSpPr/>
            <p:nvPr/>
          </p:nvGrpSpPr>
          <p:grpSpPr>
            <a:xfrm>
              <a:off x="5602046" y="801852"/>
              <a:ext cx="6831378" cy="4977943"/>
              <a:chOff x="5602046" y="801852"/>
              <a:chExt cx="6831378" cy="4977943"/>
            </a:xfrm>
          </p:grpSpPr>
          <p:grpSp>
            <p:nvGrpSpPr>
              <p:cNvPr id="31" name="组合 30"/>
              <p:cNvGrpSpPr/>
              <p:nvPr/>
            </p:nvGrpSpPr>
            <p:grpSpPr>
              <a:xfrm>
                <a:off x="6743829" y="2139204"/>
                <a:ext cx="5145630" cy="3640591"/>
                <a:chOff x="4647800" y="1540546"/>
                <a:chExt cx="7462017" cy="4014748"/>
              </a:xfrm>
            </p:grpSpPr>
            <p:pic>
              <p:nvPicPr>
                <p:cNvPr id="27" name="图片 26"/>
                <p:cNvPicPr>
                  <a:picLocks noChangeAspect="1"/>
                </p:cNvPicPr>
                <p:nvPr/>
              </p:nvPicPr>
              <p:blipFill>
                <a:blip r:embed="rId9"/>
                <a:stretch>
                  <a:fillRect/>
                </a:stretch>
              </p:blipFill>
              <p:spPr>
                <a:xfrm>
                  <a:off x="4647800" y="3547788"/>
                  <a:ext cx="3600401" cy="2007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图片 27"/>
                <p:cNvPicPr>
                  <a:picLocks noChangeAspect="1"/>
                </p:cNvPicPr>
                <p:nvPr/>
              </p:nvPicPr>
              <p:blipFill>
                <a:blip r:embed="rId10"/>
                <a:stretch>
                  <a:fillRect/>
                </a:stretch>
              </p:blipFill>
              <p:spPr>
                <a:xfrm>
                  <a:off x="4647800" y="1540547"/>
                  <a:ext cx="3600401" cy="1823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图片 28"/>
                <p:cNvPicPr>
                  <a:picLocks noChangeAspect="1"/>
                </p:cNvPicPr>
                <p:nvPr/>
              </p:nvPicPr>
              <p:blipFill>
                <a:blip r:embed="rId11"/>
                <a:stretch>
                  <a:fillRect/>
                </a:stretch>
              </p:blipFill>
              <p:spPr>
                <a:xfrm>
                  <a:off x="8408802" y="3578814"/>
                  <a:ext cx="3701015" cy="197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图片 29"/>
                <p:cNvPicPr>
                  <a:picLocks noChangeAspect="1"/>
                </p:cNvPicPr>
                <p:nvPr/>
              </p:nvPicPr>
              <p:blipFill>
                <a:blip r:embed="rId12"/>
                <a:stretch>
                  <a:fillRect/>
                </a:stretch>
              </p:blipFill>
              <p:spPr>
                <a:xfrm>
                  <a:off x="8408802" y="1540546"/>
                  <a:ext cx="3701013" cy="1844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32" name="内容占位符 2"/>
              <p:cNvSpPr txBox="1">
                <a:spLocks/>
              </p:cNvSpPr>
              <p:nvPr/>
            </p:nvSpPr>
            <p:spPr>
              <a:xfrm>
                <a:off x="5602046" y="801852"/>
                <a:ext cx="6831378" cy="903554"/>
              </a:xfrm>
              <a:prstGeom prst="rect">
                <a:avLst/>
              </a:prstGeom>
            </p:spPr>
            <p:txBody>
              <a:bodyPr/>
              <a:lstStyle>
                <a:lvl1pPr marL="342900" indent="-342900" algn="l" rtl="0" eaLnBrk="1" fontAlgn="base" hangingPunct="1">
                  <a:lnSpc>
                    <a:spcPct val="120000"/>
                  </a:lnSpc>
                  <a:spcBef>
                    <a:spcPct val="0"/>
                  </a:spcBef>
                  <a:spcAft>
                    <a:spcPct val="0"/>
                  </a:spcAft>
                  <a:buSzPct val="75000"/>
                  <a:buFont typeface="Wingdings" panose="05000000000000000000" pitchFamily="2" charset="2"/>
                  <a:buBlip>
                    <a:blip r:embed="rId5"/>
                  </a:buBlip>
                  <a:defRPr sz="2800">
                    <a:solidFill>
                      <a:schemeClr val="tx1"/>
                    </a:solidFill>
                    <a:latin typeface="Cambria" panose="02040503050406030204" pitchFamily="18" charset="0"/>
                    <a:ea typeface="华文新魏" panose="02010800040101010101" pitchFamily="2" charset="-122"/>
                    <a:cs typeface="+mn-cs"/>
                  </a:defRPr>
                </a:lvl1pPr>
                <a:lvl2pPr marL="742950" indent="-285750" algn="l" rtl="0" eaLnBrk="1" fontAlgn="base" hangingPunct="1">
                  <a:lnSpc>
                    <a:spcPct val="120000"/>
                  </a:lnSpc>
                  <a:spcBef>
                    <a:spcPct val="0"/>
                  </a:spcBef>
                  <a:spcAft>
                    <a:spcPct val="0"/>
                  </a:spcAft>
                  <a:buSzPct val="75000"/>
                  <a:buBlip>
                    <a:blip r:embed="rId6"/>
                  </a:buBlip>
                  <a:defRPr sz="2400">
                    <a:solidFill>
                      <a:schemeClr val="tx1"/>
                    </a:solidFill>
                    <a:latin typeface="Cambria" panose="02040503050406030204" pitchFamily="18" charset="0"/>
                    <a:ea typeface="华文新魏" panose="02010800040101010101" pitchFamily="2" charset="-122"/>
                  </a:defRPr>
                </a:lvl2pPr>
                <a:lvl3pPr marL="1143000" indent="-228600" algn="l" rtl="0" eaLnBrk="1" fontAlgn="base" hangingPunct="1">
                  <a:lnSpc>
                    <a:spcPct val="120000"/>
                  </a:lnSpc>
                  <a:spcBef>
                    <a:spcPct val="0"/>
                  </a:spcBef>
                  <a:spcAft>
                    <a:spcPct val="0"/>
                  </a:spcAft>
                  <a:buSzPct val="75000"/>
                  <a:buBlip>
                    <a:blip r:embed="rId7"/>
                  </a:buBlip>
                  <a:defRPr sz="2000">
                    <a:solidFill>
                      <a:schemeClr val="tx1"/>
                    </a:solidFill>
                    <a:latin typeface="Cambria" panose="02040503050406030204" pitchFamily="18" charset="0"/>
                    <a:ea typeface="华文新魏" panose="02010800040101010101" pitchFamily="2" charset="-122"/>
                  </a:defRPr>
                </a:lvl3pPr>
                <a:lvl4pPr marL="1600200" indent="-228600" algn="l" rtl="0" eaLnBrk="1" fontAlgn="base" hangingPunct="1">
                  <a:lnSpc>
                    <a:spcPct val="120000"/>
                  </a:lnSpc>
                  <a:spcBef>
                    <a:spcPct val="0"/>
                  </a:spcBef>
                  <a:spcAft>
                    <a:spcPct val="0"/>
                  </a:spcAft>
                  <a:buSzPct val="75000"/>
                  <a:buBlip>
                    <a:blip r:embed="rId8"/>
                  </a:buBlip>
                  <a:defRPr sz="2000">
                    <a:solidFill>
                      <a:schemeClr val="tx1"/>
                    </a:solidFill>
                    <a:latin typeface="Cambria" panose="02040503050406030204" pitchFamily="18" charset="0"/>
                    <a:ea typeface="华文新魏" panose="02010800040101010101" pitchFamily="2" charset="-122"/>
                  </a:defRPr>
                </a:lvl4pPr>
                <a:lvl5pPr marL="2057400" indent="-228600" algn="l" rtl="0" eaLnBrk="1" fontAlgn="base" hangingPunct="1">
                  <a:lnSpc>
                    <a:spcPct val="120000"/>
                  </a:lnSpc>
                  <a:spcBef>
                    <a:spcPct val="0"/>
                  </a:spcBef>
                  <a:spcAft>
                    <a:spcPct val="0"/>
                  </a:spcAft>
                  <a:buSzPct val="75000"/>
                  <a:buBlip>
                    <a:blip r:embed="rId8"/>
                  </a:buBlip>
                  <a:defRPr sz="1600">
                    <a:solidFill>
                      <a:schemeClr val="tx1"/>
                    </a:solidFill>
                    <a:latin typeface="Cambria" panose="02040503050406030204" pitchFamily="18" charset="0"/>
                    <a:ea typeface="华文新魏" panose="02010800040101010101" pitchFamily="2" charset="-122"/>
                  </a:defRPr>
                </a:lvl5pPr>
                <a:lvl6pPr marL="25146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8"/>
                  </a:buBlip>
                  <a:defRPr sz="1600">
                    <a:solidFill>
                      <a:schemeClr val="tx1"/>
                    </a:solidFill>
                    <a:latin typeface="+mn-lt"/>
                    <a:ea typeface="+mn-ea"/>
                  </a:defRPr>
                </a:lvl9pPr>
              </a:lstStyle>
              <a:p>
                <a:r>
                  <a:rPr lang="zh-CN" altLang="en-US" sz="2100" kern="0" dirty="0"/>
                  <a:t>气候系统模式是典型的高性能应用</a:t>
                </a:r>
              </a:p>
            </p:txBody>
          </p:sp>
        </p:grpSp>
      </p:grpSp>
      <p:sp>
        <p:nvSpPr>
          <p:cNvPr id="16" name="内容占位符 2"/>
          <p:cNvSpPr txBox="1">
            <a:spLocks/>
          </p:cNvSpPr>
          <p:nvPr/>
        </p:nvSpPr>
        <p:spPr>
          <a:xfrm>
            <a:off x="205744" y="1598160"/>
            <a:ext cx="5143203" cy="1309803"/>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宋体" charset="0"/>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ea typeface="+mn-ea"/>
                <a:cs typeface="宋体" charset="0"/>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宋体" charset="0"/>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ea typeface="+mn-ea"/>
                <a:cs typeface="宋体" charset="0"/>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cs typeface="宋体" charset="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r>
              <a:rPr lang="zh-CN" altLang="en-US" sz="1650" kern="0" dirty="0">
                <a:latin typeface="华文新魏" panose="02010800040101010101" pitchFamily="2" charset="-122"/>
                <a:ea typeface="华文新魏" panose="02010800040101010101" pitchFamily="2" charset="-122"/>
              </a:rPr>
              <a:t>数值物理模型</a:t>
            </a:r>
            <a:endParaRPr lang="en-US" altLang="zh-CN" sz="1650" kern="0" dirty="0">
              <a:latin typeface="华文新魏" panose="02010800040101010101" pitchFamily="2" charset="-122"/>
              <a:ea typeface="华文新魏" panose="02010800040101010101" pitchFamily="2" charset="-122"/>
            </a:endParaRPr>
          </a:p>
          <a:p>
            <a:r>
              <a:rPr lang="zh-CN" altLang="en-US" sz="1650" kern="0" dirty="0">
                <a:latin typeface="华文新魏" panose="02010800040101010101" pitchFamily="2" charset="-122"/>
                <a:ea typeface="华文新魏" panose="02010800040101010101" pitchFamily="2" charset="-122"/>
              </a:rPr>
              <a:t>强非线性、强非光滑、多峰</a:t>
            </a:r>
            <a:endParaRPr lang="en-US" altLang="zh-CN" sz="1650" kern="0" dirty="0">
              <a:latin typeface="华文新魏" panose="02010800040101010101" pitchFamily="2" charset="-122"/>
              <a:ea typeface="华文新魏" panose="02010800040101010101" pitchFamily="2" charset="-122"/>
            </a:endParaRPr>
          </a:p>
          <a:p>
            <a:r>
              <a:rPr lang="zh-CN" altLang="en-US" sz="1650" kern="0" dirty="0">
                <a:latin typeface="华文新魏" panose="02010800040101010101" pitchFamily="2" charset="-122"/>
                <a:ea typeface="华文新魏" panose="02010800040101010101" pitchFamily="2" charset="-122"/>
              </a:rPr>
              <a:t>运行一次需要极高的时间计算</a:t>
            </a:r>
            <a:r>
              <a:rPr lang="zh-CN" altLang="en-US" sz="1650" kern="0" dirty="0" smtClean="0">
                <a:latin typeface="华文新魏" panose="02010800040101010101" pitchFamily="2" charset="-122"/>
                <a:ea typeface="华文新魏" panose="02010800040101010101" pitchFamily="2" charset="-122"/>
              </a:rPr>
              <a:t>成本</a:t>
            </a:r>
            <a:endParaRPr lang="en-US" altLang="zh-CN" sz="1650" kern="0" dirty="0">
              <a:latin typeface="华文新魏" panose="02010800040101010101" pitchFamily="2" charset="-122"/>
              <a:ea typeface="华文新魏" panose="02010800040101010101" pitchFamily="2" charset="-122"/>
            </a:endParaRPr>
          </a:p>
        </p:txBody>
      </p:sp>
      <p:grpSp>
        <p:nvGrpSpPr>
          <p:cNvPr id="18" name="组合 17"/>
          <p:cNvGrpSpPr/>
          <p:nvPr/>
        </p:nvGrpSpPr>
        <p:grpSpPr>
          <a:xfrm>
            <a:off x="0" y="6437559"/>
            <a:ext cx="9144000" cy="340928"/>
            <a:chOff x="0" y="6437559"/>
            <a:chExt cx="9144000" cy="340928"/>
          </a:xfrm>
        </p:grpSpPr>
        <p:cxnSp>
          <p:nvCxnSpPr>
            <p:cNvPr id="19" name="直接连接符 18"/>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21" name="文本框 20"/>
          <p:cNvSpPr txBox="1"/>
          <p:nvPr/>
        </p:nvSpPr>
        <p:spPr>
          <a:xfrm>
            <a:off x="2257926" y="5703103"/>
            <a:ext cx="4628148" cy="400110"/>
          </a:xfrm>
          <a:prstGeom prst="rect">
            <a:avLst/>
          </a:prstGeom>
          <a:noFill/>
        </p:spPr>
        <p:txBody>
          <a:bodyPr wrap="square" rtlCol="0">
            <a:spAutoFit/>
          </a:bodyPr>
          <a:lstStyle/>
          <a:p>
            <a:pPr algn="ctr"/>
            <a:r>
              <a:rPr lang="zh-CN" altLang="en-US" sz="2000" dirty="0" smtClean="0">
                <a:solidFill>
                  <a:srgbClr val="FF0000"/>
                </a:solidFill>
                <a:latin typeface="华文新魏" panose="02010800040101010101" pitchFamily="2" charset="-122"/>
                <a:ea typeface="华文新魏" panose="02010800040101010101" pitchFamily="2" charset="-122"/>
              </a:rPr>
              <a:t>气候系统模式是高计算代价应用</a:t>
            </a:r>
            <a:endParaRPr lang="zh-CN" altLang="en-US" sz="2000" dirty="0">
              <a:solidFill>
                <a:srgbClr val="FF0000"/>
              </a:solidFill>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199711095"/>
      </p:ext>
    </p:extLst>
  </p:cSld>
  <p:clrMapOvr>
    <a:masterClrMapping/>
  </p:clrMapOvr>
  <mc:AlternateContent xmlns:mc="http://schemas.openxmlformats.org/markup-compatibility/2006">
    <mc:Choice xmlns:p14="http://schemas.microsoft.com/office/powerpoint/2010/main" Requires="p14">
      <p:transition spd="slow" p14:dur="2000" advTm="28471"/>
    </mc:Choice>
    <mc:Fallback>
      <p:transition spd="slow" advTm="28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336890" y="706455"/>
            <a:ext cx="2880978" cy="2663194"/>
          </a:xfrm>
          <a:prstGeom prst="rect">
            <a:avLst/>
          </a:prstGeom>
        </p:spPr>
      </p:pic>
      <p:sp>
        <p:nvSpPr>
          <p:cNvPr id="3" name="标题 4"/>
          <p:cNvSpPr txBox="1">
            <a:spLocks/>
          </p:cNvSpPr>
          <p:nvPr/>
        </p:nvSpPr>
        <p:spPr bwMode="auto">
          <a:xfrm>
            <a:off x="2092401" y="40457"/>
            <a:ext cx="5238582"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1.2 </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气候预测</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挑战</a:t>
            </a:r>
          </a:p>
        </p:txBody>
      </p:sp>
      <p:grpSp>
        <p:nvGrpSpPr>
          <p:cNvPr id="2" name="组合 1"/>
          <p:cNvGrpSpPr/>
          <p:nvPr/>
        </p:nvGrpSpPr>
        <p:grpSpPr>
          <a:xfrm>
            <a:off x="407427" y="3474420"/>
            <a:ext cx="4463568" cy="2771095"/>
            <a:chOff x="1496886" y="1027626"/>
            <a:chExt cx="4694051" cy="3475897"/>
          </a:xfrm>
        </p:grpSpPr>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6886" y="1027626"/>
              <a:ext cx="4592154" cy="2612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870042" y="3718693"/>
              <a:ext cx="4320895" cy="784830"/>
            </a:xfrm>
            <a:prstGeom prst="rect">
              <a:avLst/>
            </a:prstGeom>
          </p:spPr>
          <p:txBody>
            <a:bodyPr wrap="square">
              <a:spAutoFit/>
            </a:bodyPr>
            <a:lstStyle/>
            <a:p>
              <a:pPr algn="ctr"/>
              <a:r>
                <a:rPr lang="en-US" altLang="zh-CN" sz="1500" b="1" dirty="0">
                  <a:latin typeface="华文新魏" panose="02010800040101010101" pitchFamily="2" charset="-122"/>
                  <a:ea typeface="华文新魏" panose="02010800040101010101" pitchFamily="2" charset="-122"/>
                  <a:cs typeface="Times New Roman" panose="02020603050405020304" pitchFamily="18" charset="0"/>
                </a:rPr>
                <a:t>CO2</a:t>
              </a:r>
              <a:r>
                <a:rPr lang="zh-CN" altLang="en-US" sz="1500" b="1" dirty="0">
                  <a:latin typeface="华文新魏" panose="02010800040101010101" pitchFamily="2" charset="-122"/>
                  <a:ea typeface="华文新魏" panose="02010800040101010101" pitchFamily="2" charset="-122"/>
                  <a:cs typeface="Times New Roman" panose="02020603050405020304" pitchFamily="18" charset="0"/>
                </a:rPr>
                <a:t>浓度增加一倍的情况下，全球平均气温的增温不确定范围</a:t>
              </a:r>
              <a:r>
                <a:rPr lang="en-US" altLang="zh-CN" sz="1500" b="1" dirty="0">
                  <a:latin typeface="华文新魏" panose="02010800040101010101" pitchFamily="2" charset="-122"/>
                  <a:ea typeface="华文新魏" panose="02010800040101010101" pitchFamily="2" charset="-122"/>
                  <a:cs typeface="Times New Roman" panose="02020603050405020304" pitchFamily="18" charset="0"/>
                </a:rPr>
                <a:t>(2K-8K)</a:t>
              </a:r>
              <a:r>
                <a:rPr lang="en-US" altLang="zh-CN" sz="1500" dirty="0">
                  <a:solidFill>
                    <a:srgbClr val="0000FF"/>
                  </a:solidFill>
                  <a:latin typeface="Bell MT" panose="02020503060305020303" pitchFamily="18" charset="0"/>
                </a:rPr>
                <a:t> </a:t>
              </a:r>
              <a:r>
                <a:rPr lang="en-US" altLang="zh-CN" sz="1500" dirty="0" err="1">
                  <a:solidFill>
                    <a:srgbClr val="0000FF"/>
                  </a:solidFill>
                  <a:latin typeface="Bell MT" panose="02020503060305020303" pitchFamily="18" charset="0"/>
                </a:rPr>
                <a:t>Stainforth</a:t>
              </a:r>
              <a:r>
                <a:rPr lang="en-US" altLang="zh-CN" sz="1500" dirty="0">
                  <a:solidFill>
                    <a:srgbClr val="0000FF"/>
                  </a:solidFill>
                  <a:latin typeface="Bell MT" panose="02020503060305020303" pitchFamily="18" charset="0"/>
                </a:rPr>
                <a:t> et al., 2005</a:t>
              </a:r>
              <a:endParaRPr lang="zh-CN" altLang="en-US" sz="1500" dirty="0">
                <a:solidFill>
                  <a:srgbClr val="0000FF"/>
                </a:solidFill>
                <a:latin typeface="Bell MT" panose="02020503060305020303" pitchFamily="18" charset="0"/>
              </a:endParaRPr>
            </a:p>
            <a:p>
              <a:pPr algn="ctr"/>
              <a:endParaRPr lang="en-US" altLang="zh-CN" sz="1500" b="1" dirty="0">
                <a:latin typeface="华文新魏" panose="02010800040101010101" pitchFamily="2" charset="-122"/>
                <a:ea typeface="华文新魏" panose="02010800040101010101" pitchFamily="2" charset="-122"/>
                <a:cs typeface="Times New Roman" panose="02020603050405020304" pitchFamily="18" charset="0"/>
              </a:endParaRPr>
            </a:p>
          </p:txBody>
        </p:sp>
      </p:grpSp>
      <p:grpSp>
        <p:nvGrpSpPr>
          <p:cNvPr id="8" name="组合 7"/>
          <p:cNvGrpSpPr/>
          <p:nvPr/>
        </p:nvGrpSpPr>
        <p:grpSpPr>
          <a:xfrm>
            <a:off x="5292872" y="1018084"/>
            <a:ext cx="3542027" cy="2013481"/>
            <a:chOff x="573918" y="2050463"/>
            <a:chExt cx="5336488" cy="2101881"/>
          </a:xfrm>
        </p:grpSpPr>
        <p:pic>
          <p:nvPicPr>
            <p:cNvPr id="9" name="图片 8"/>
            <p:cNvPicPr>
              <a:picLocks noChangeAspect="1"/>
            </p:cNvPicPr>
            <p:nvPr/>
          </p:nvPicPr>
          <p:blipFill>
            <a:blip r:embed="rId5"/>
            <a:stretch>
              <a:fillRect/>
            </a:stretch>
          </p:blipFill>
          <p:spPr>
            <a:xfrm>
              <a:off x="991400" y="2050463"/>
              <a:ext cx="4644490" cy="1855699"/>
            </a:xfrm>
            <a:prstGeom prst="rect">
              <a:avLst/>
            </a:prstGeom>
          </p:spPr>
        </p:pic>
        <p:sp>
          <p:nvSpPr>
            <p:cNvPr id="10" name="文本框 9"/>
            <p:cNvSpPr txBox="1"/>
            <p:nvPr/>
          </p:nvSpPr>
          <p:spPr>
            <a:xfrm>
              <a:off x="2670046" y="3899880"/>
              <a:ext cx="3240360" cy="252464"/>
            </a:xfrm>
            <a:prstGeom prst="rect">
              <a:avLst/>
            </a:prstGeom>
            <a:noFill/>
          </p:spPr>
          <p:txBody>
            <a:bodyPr wrap="square" rtlCol="0">
              <a:spAutoFit/>
            </a:bodyPr>
            <a:lstStyle/>
            <a:p>
              <a:r>
                <a:rPr lang="zh-CN" altLang="en-US" sz="1350" dirty="0">
                  <a:latin typeface="华文行楷" panose="02010800040101010101" pitchFamily="2" charset="-122"/>
                  <a:ea typeface="华文行楷" panose="02010800040101010101" pitchFamily="2" charset="-122"/>
                </a:rPr>
                <a:t>模拟时间</a:t>
              </a:r>
            </a:p>
          </p:txBody>
        </p:sp>
        <p:sp>
          <p:nvSpPr>
            <p:cNvPr id="11" name="文本框 10"/>
            <p:cNvSpPr txBox="1"/>
            <p:nvPr/>
          </p:nvSpPr>
          <p:spPr>
            <a:xfrm>
              <a:off x="573918" y="2475396"/>
              <a:ext cx="484497" cy="1424483"/>
            </a:xfrm>
            <a:prstGeom prst="rect">
              <a:avLst/>
            </a:prstGeom>
            <a:noFill/>
          </p:spPr>
          <p:txBody>
            <a:bodyPr vert="eaVert" wrap="square" rtlCol="0">
              <a:spAutoFit/>
            </a:bodyPr>
            <a:lstStyle/>
            <a:p>
              <a:r>
                <a:rPr lang="zh-CN" altLang="en-US" sz="1350" dirty="0">
                  <a:latin typeface="华文行楷" panose="02010800040101010101" pitchFamily="2" charset="-122"/>
                  <a:ea typeface="华文行楷" panose="02010800040101010101" pitchFamily="2" charset="-122"/>
                </a:rPr>
                <a:t>模拟状态</a:t>
              </a:r>
            </a:p>
          </p:txBody>
        </p:sp>
      </p:grpSp>
      <p:sp>
        <p:nvSpPr>
          <p:cNvPr id="12" name="文本框 11"/>
          <p:cNvSpPr txBox="1"/>
          <p:nvPr/>
        </p:nvSpPr>
        <p:spPr>
          <a:xfrm>
            <a:off x="8201133" y="4870097"/>
            <a:ext cx="1499467" cy="300082"/>
          </a:xfrm>
          <a:prstGeom prst="rect">
            <a:avLst/>
          </a:prstGeom>
          <a:noFill/>
        </p:spPr>
        <p:txBody>
          <a:bodyPr wrap="square" rtlCol="0">
            <a:spAutoFit/>
          </a:bodyPr>
          <a:lstStyle/>
          <a:p>
            <a:r>
              <a:rPr lang="zh-CN" altLang="en-US" sz="1350" b="1" dirty="0">
                <a:solidFill>
                  <a:srgbClr val="FF0000"/>
                </a:solidFill>
              </a:rPr>
              <a:t>蝴蝶效应</a:t>
            </a:r>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9275" y="3877437"/>
            <a:ext cx="2672579" cy="1502283"/>
          </a:xfrm>
          <a:prstGeom prst="rect">
            <a:avLst/>
          </a:prstGeom>
        </p:spPr>
      </p:pic>
      <p:sp>
        <p:nvSpPr>
          <p:cNvPr id="14" name="文本框 13"/>
          <p:cNvSpPr txBox="1"/>
          <p:nvPr/>
        </p:nvSpPr>
        <p:spPr>
          <a:xfrm>
            <a:off x="5258451" y="3210997"/>
            <a:ext cx="3576448" cy="553998"/>
          </a:xfrm>
          <a:prstGeom prst="rect">
            <a:avLst/>
          </a:prstGeom>
          <a:noFill/>
        </p:spPr>
        <p:txBody>
          <a:bodyPr wrap="square" rtlCol="0">
            <a:spAutoFit/>
          </a:bodyPr>
          <a:lstStyle/>
          <a:p>
            <a:r>
              <a:rPr lang="zh-CN" altLang="en-US" sz="1500" b="1" dirty="0">
                <a:latin typeface="华文新魏" panose="02010800040101010101" pitchFamily="2" charset="-122"/>
                <a:ea typeface="华文新魏" panose="02010800040101010101" pitchFamily="2" charset="-122"/>
                <a:cs typeface="Times New Roman" panose="02020603050405020304" pitchFamily="18" charset="0"/>
              </a:rPr>
              <a:t>初值中微小的不确定性在气候系统模式中经过非线性叠加，会</a:t>
            </a:r>
            <a:r>
              <a:rPr lang="zh-CN" altLang="en-US" sz="1500" b="1" dirty="0" smtClean="0">
                <a:latin typeface="华文新魏" panose="02010800040101010101" pitchFamily="2" charset="-122"/>
                <a:ea typeface="华文新魏" panose="02010800040101010101" pitchFamily="2" charset="-122"/>
                <a:cs typeface="Times New Roman" panose="02020603050405020304" pitchFamily="18" charset="0"/>
              </a:rPr>
              <a:t>产生</a:t>
            </a:r>
            <a:r>
              <a:rPr lang="zh-CN" altLang="en-US" sz="1500" b="1" dirty="0">
                <a:latin typeface="华文新魏" panose="02010800040101010101" pitchFamily="2" charset="-122"/>
                <a:ea typeface="华文新魏" panose="02010800040101010101" pitchFamily="2" charset="-122"/>
                <a:cs typeface="Times New Roman" panose="02020603050405020304" pitchFamily="18" charset="0"/>
              </a:rPr>
              <a:t>较大</a:t>
            </a:r>
            <a:r>
              <a:rPr lang="zh-CN" altLang="en-US" sz="1500" b="1" dirty="0" smtClean="0">
                <a:latin typeface="华文新魏" panose="02010800040101010101" pitchFamily="2" charset="-122"/>
                <a:ea typeface="华文新魏" panose="02010800040101010101" pitchFamily="2" charset="-122"/>
                <a:cs typeface="Times New Roman" panose="02020603050405020304" pitchFamily="18" charset="0"/>
              </a:rPr>
              <a:t>的</a:t>
            </a:r>
            <a:r>
              <a:rPr lang="zh-CN" altLang="en-US" sz="1500" b="1" dirty="0">
                <a:latin typeface="华文新魏" panose="02010800040101010101" pitchFamily="2" charset="-122"/>
                <a:ea typeface="华文新魏" panose="02010800040101010101" pitchFamily="2" charset="-122"/>
                <a:cs typeface="Times New Roman" panose="02020603050405020304" pitchFamily="18" charset="0"/>
              </a:rPr>
              <a:t>误差</a:t>
            </a:r>
          </a:p>
        </p:txBody>
      </p:sp>
      <p:sp>
        <p:nvSpPr>
          <p:cNvPr id="15" name="文本框 14"/>
          <p:cNvSpPr txBox="1"/>
          <p:nvPr/>
        </p:nvSpPr>
        <p:spPr>
          <a:xfrm>
            <a:off x="5764574" y="5583902"/>
            <a:ext cx="2700890" cy="323165"/>
          </a:xfrm>
          <a:prstGeom prst="rect">
            <a:avLst/>
          </a:prstGeom>
          <a:noFill/>
        </p:spPr>
        <p:txBody>
          <a:bodyPr wrap="square" rtlCol="0">
            <a:spAutoFit/>
          </a:bodyPr>
          <a:lstStyle/>
          <a:p>
            <a:r>
              <a:rPr lang="en-US" altLang="zh-CN" sz="1500" dirty="0">
                <a:solidFill>
                  <a:srgbClr val="0000FF"/>
                </a:solidFill>
                <a:latin typeface="Bell MT" panose="02020503060305020303" pitchFamily="18" charset="0"/>
              </a:rPr>
              <a:t>Edward N. Lorenz et al., 1963</a:t>
            </a:r>
            <a:endParaRPr lang="zh-CN" altLang="en-US" sz="1500" dirty="0">
              <a:solidFill>
                <a:srgbClr val="0000FF"/>
              </a:solidFill>
              <a:latin typeface="Bell MT" panose="02020503060305020303" pitchFamily="18" charset="0"/>
            </a:endParaRPr>
          </a:p>
        </p:txBody>
      </p:sp>
      <p:sp>
        <p:nvSpPr>
          <p:cNvPr id="7" name="灯片编号占位符 6"/>
          <p:cNvSpPr>
            <a:spLocks noGrp="1"/>
          </p:cNvSpPr>
          <p:nvPr>
            <p:ph type="sldNum" sz="quarter" idx="12"/>
          </p:nvPr>
        </p:nvSpPr>
        <p:spPr/>
        <p:txBody>
          <a:bodyPr/>
          <a:lstStyle/>
          <a:p>
            <a:fld id="{BFEF2762-1535-4924-9D17-ADC53619C3B8}" type="slidenum">
              <a:rPr lang="zh-CN" altLang="en-US" smtClean="0"/>
              <a:t>6</a:t>
            </a:fld>
            <a:endParaRPr lang="zh-CN" altLang="en-US"/>
          </a:p>
        </p:txBody>
      </p:sp>
      <p:grpSp>
        <p:nvGrpSpPr>
          <p:cNvPr id="19" name="组合 18"/>
          <p:cNvGrpSpPr/>
          <p:nvPr/>
        </p:nvGrpSpPr>
        <p:grpSpPr>
          <a:xfrm>
            <a:off x="0" y="6437559"/>
            <a:ext cx="9144000" cy="340928"/>
            <a:chOff x="0" y="6437559"/>
            <a:chExt cx="9144000" cy="340928"/>
          </a:xfrm>
        </p:grpSpPr>
        <p:cxnSp>
          <p:nvCxnSpPr>
            <p:cNvPr id="20" name="直接连接符 19"/>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22" name="文本框 21"/>
          <p:cNvSpPr txBox="1"/>
          <p:nvPr/>
        </p:nvSpPr>
        <p:spPr>
          <a:xfrm>
            <a:off x="3061428" y="1275918"/>
            <a:ext cx="1981017" cy="1477328"/>
          </a:xfrm>
          <a:prstGeom prst="rect">
            <a:avLst/>
          </a:prstGeom>
          <a:noFill/>
        </p:spPr>
        <p:txBody>
          <a:bodyPr wrap="square" rtlCol="0">
            <a:spAutoFit/>
          </a:bodyPr>
          <a:lstStyle/>
          <a:p>
            <a:r>
              <a:rPr lang="zh-CN" altLang="en-US" sz="1500" b="1" dirty="0">
                <a:latin typeface="华文新魏" panose="02010800040101010101" pitchFamily="2" charset="-122"/>
                <a:ea typeface="华文新魏" panose="02010800040101010101" pitchFamily="2" charset="-122"/>
                <a:cs typeface="Times New Roman" panose="02020603050405020304" pitchFamily="18" charset="0"/>
              </a:rPr>
              <a:t>参数化</a:t>
            </a:r>
            <a:r>
              <a:rPr lang="zh-CN" altLang="en-US" sz="1500" b="1" dirty="0" smtClean="0">
                <a:latin typeface="华文新魏" panose="02010800040101010101" pitchFamily="2" charset="-122"/>
                <a:ea typeface="华文新魏" panose="02010800040101010101" pitchFamily="2" charset="-122"/>
                <a:cs typeface="Times New Roman" panose="02020603050405020304" pitchFamily="18" charset="0"/>
              </a:rPr>
              <a:t>方案统计</a:t>
            </a:r>
            <a:r>
              <a:rPr lang="zh-CN" altLang="en-US" sz="1500" b="1" dirty="0">
                <a:latin typeface="华文新魏" panose="02010800040101010101" pitchFamily="2" charset="-122"/>
                <a:ea typeface="华文新魏" panose="02010800040101010101" pitchFamily="2" charset="-122"/>
                <a:cs typeface="Times New Roman" panose="02020603050405020304" pitchFamily="18" charset="0"/>
              </a:rPr>
              <a:t>性的</a:t>
            </a:r>
            <a:r>
              <a:rPr lang="zh-CN" altLang="en-US" sz="1500" b="1" dirty="0" smtClean="0">
                <a:latin typeface="华文新魏" panose="02010800040101010101" pitchFamily="2" charset="-122"/>
                <a:ea typeface="华文新魏" panose="02010800040101010101" pitchFamily="2" charset="-122"/>
                <a:cs typeface="Times New Roman" panose="02020603050405020304" pitchFamily="18" charset="0"/>
              </a:rPr>
              <a:t>组成部分，为模式模拟带来了更高的复杂度，影响了模拟的精度。</a:t>
            </a:r>
            <a:r>
              <a:rPr lang="en-US" altLang="zh-CN" sz="1500" dirty="0">
                <a:solidFill>
                  <a:srgbClr val="0000FF"/>
                </a:solidFill>
                <a:latin typeface="Bell MT" panose="02020503060305020303" pitchFamily="18" charset="0"/>
              </a:rPr>
              <a:t>Peter Bauer et al.,2015</a:t>
            </a:r>
            <a:endParaRPr lang="zh-CN" altLang="en-US" sz="1500" dirty="0">
              <a:solidFill>
                <a:srgbClr val="0000FF"/>
              </a:solidFill>
              <a:latin typeface="Bell MT" panose="02020503060305020303" pitchFamily="18" charset="0"/>
            </a:endParaRPr>
          </a:p>
        </p:txBody>
      </p:sp>
      <p:sp>
        <p:nvSpPr>
          <p:cNvPr id="4" name="矩形 3"/>
          <p:cNvSpPr/>
          <p:nvPr/>
        </p:nvSpPr>
        <p:spPr>
          <a:xfrm>
            <a:off x="123092" y="661737"/>
            <a:ext cx="4904704" cy="5583779"/>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119262" y="668099"/>
            <a:ext cx="3900412" cy="5583779"/>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3620532"/>
      </p:ext>
    </p:extLst>
  </p:cSld>
  <p:clrMapOvr>
    <a:masterClrMapping/>
  </p:clrMapOvr>
  <mc:AlternateContent xmlns:mc="http://schemas.openxmlformats.org/markup-compatibility/2006">
    <mc:Choice xmlns:p14="http://schemas.microsoft.com/office/powerpoint/2010/main" Requires="p14">
      <p:transition spd="slow" p14:dur="2000" advTm="5475"/>
    </mc:Choice>
    <mc:Fallback>
      <p:transition spd="slow" advTm="547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757842743"/>
              </p:ext>
            </p:extLst>
          </p:nvPr>
        </p:nvGraphicFramePr>
        <p:xfrm>
          <a:off x="799869" y="1296034"/>
          <a:ext cx="7544261" cy="4231657"/>
        </p:xfrm>
        <a:graphic>
          <a:graphicData uri="http://schemas.openxmlformats.org/drawingml/2006/table">
            <a:tbl>
              <a:tblPr firstRow="1" bandRow="1">
                <a:tableStyleId>{5C22544A-7EE6-4342-B048-85BDC9FD1C3A}</a:tableStyleId>
              </a:tblPr>
              <a:tblGrid>
                <a:gridCol w="1399339">
                  <a:extLst>
                    <a:ext uri="{9D8B030D-6E8A-4147-A177-3AD203B41FA5}">
                      <a16:colId xmlns:a16="http://schemas.microsoft.com/office/drawing/2014/main" val="3680052277"/>
                    </a:ext>
                  </a:extLst>
                </a:gridCol>
                <a:gridCol w="6144922">
                  <a:extLst>
                    <a:ext uri="{9D8B030D-6E8A-4147-A177-3AD203B41FA5}">
                      <a16:colId xmlns:a16="http://schemas.microsoft.com/office/drawing/2014/main" val="1882946023"/>
                    </a:ext>
                  </a:extLst>
                </a:gridCol>
              </a:tblGrid>
              <a:tr h="757771">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采样</a:t>
                      </a:r>
                      <a:endParaRPr kumimoji="0" lang="en-US" altLang="zh-CN"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endParaRPr>
                    </a:p>
                    <a:p>
                      <a:pPr algn="ctr"/>
                      <a:endParaRPr lang="zh-CN" altLang="en-US" sz="2000" b="0" i="0" dirty="0">
                        <a:effectLst/>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传统采样方法：</a:t>
                      </a:r>
                      <a:r>
                        <a:rPr kumimoji="0" lang="en-US" altLang="zh-CN"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Latin Hypercube Sampling</a:t>
                      </a:r>
                      <a:r>
                        <a:rPr kumimoji="0" lang="zh-CN" altLang="en-US"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a:t>
                      </a:r>
                      <a:r>
                        <a:rPr kumimoji="0" lang="en-US" altLang="zh-CN"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Monte Carlo</a:t>
                      </a:r>
                      <a:r>
                        <a:rPr kumimoji="0" lang="zh-CN" altLang="en-US"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a:t>
                      </a:r>
                      <a:r>
                        <a:rPr kumimoji="0" lang="en-US" altLang="zh-CN"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FACT</a:t>
                      </a:r>
                      <a:r>
                        <a:rPr kumimoji="0" lang="zh-CN" altLang="en-US"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a:t>
                      </a:r>
                      <a:r>
                        <a:rPr kumimoji="0" lang="en-US" altLang="zh-CN"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MOAT[</a:t>
                      </a:r>
                      <a:r>
                        <a:rPr kumimoji="0" lang="en-US" altLang="zh-CN" sz="1800" b="0" i="0" u="none" strike="noStrike" kern="1200" cap="none" spc="0" normalizeH="0" baseline="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Morris M D,1991</a:t>
                      </a:r>
                      <a:r>
                        <a:rPr kumimoji="0" lang="en-US" altLang="zh-CN"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a:t>
                      </a:r>
                      <a:endParaRPr kumimoji="0" lang="en-US" altLang="zh-CN" sz="2000" b="1" i="0" u="none" strike="noStrike" kern="1200" cap="none" spc="0" normalizeH="0" baseline="0" noProof="0" dirty="0" smtClean="0">
                        <a:ln>
                          <a:noFill/>
                        </a:ln>
                        <a:solidFill>
                          <a:schemeClr val="lt1"/>
                        </a:solidFill>
                        <a:effectLst/>
                        <a:uLnTx/>
                        <a:uFillTx/>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3101188"/>
                  </a:ext>
                </a:extLst>
              </a:tr>
              <a:tr h="757771">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kern="0" dirty="0" smtClean="0">
                          <a:latin typeface="华文新魏" panose="02010800040101010101" pitchFamily="2" charset="-122"/>
                          <a:ea typeface="华文新魏" panose="02010800040101010101" pitchFamily="2" charset="-122"/>
                        </a:rPr>
                        <a:t>自适应采样：</a:t>
                      </a:r>
                      <a:r>
                        <a:rPr kumimoji="0" lang="en-US" altLang="zh-CN"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MCMC[</a:t>
                      </a:r>
                      <a:r>
                        <a:rPr kumimoji="0" lang="en-US" altLang="zh-CN" sz="1800" b="0" i="0" u="none" strike="noStrike" kern="1200" cap="none" spc="0" normalizeH="0" baseline="0" noProof="0" dirty="0" err="1" smtClean="0">
                          <a:ln>
                            <a:noFill/>
                          </a:ln>
                          <a:solidFill>
                            <a:srgbClr val="0000FF"/>
                          </a:solidFill>
                          <a:effectLst/>
                          <a:uLnTx/>
                          <a:uFillTx/>
                          <a:latin typeface="华文新魏" panose="02010800040101010101" pitchFamily="2" charset="-122"/>
                          <a:ea typeface="华文新魏" panose="02010800040101010101" pitchFamily="2" charset="-122"/>
                          <a:cs typeface="+mn-cs"/>
                        </a:rPr>
                        <a:t>Blasone</a:t>
                      </a:r>
                      <a:r>
                        <a:rPr kumimoji="0" lang="en-US" altLang="zh-CN" sz="1800" b="0" i="0" u="none" strike="noStrike" kern="1200" cap="none" spc="0" normalizeH="0" baseline="0" noProof="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 R S,2008</a:t>
                      </a:r>
                      <a:r>
                        <a:rPr kumimoji="0" lang="en-US" altLang="zh-CN" sz="2000" b="0" i="0" u="none" strike="noStrike" kern="120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a:t>
                      </a:r>
                      <a:r>
                        <a:rPr kumimoji="0" lang="zh-CN" altLang="en-US" sz="2000" b="0" i="0" u="none" strike="noStrike" kern="0" cap="none" spc="0" normalizeH="0" baseline="0" noProof="0" dirty="0" smtClean="0">
                          <a:ln>
                            <a:noFill/>
                          </a:ln>
                          <a:solidFill>
                            <a:srgbClr val="000000"/>
                          </a:solidFill>
                          <a:effectLst/>
                          <a:uLnTx/>
                          <a:uFillTx/>
                          <a:latin typeface="华文新魏" panose="02010800040101010101" pitchFamily="2" charset="-122"/>
                          <a:ea typeface="华文新魏" panose="02010800040101010101" pitchFamily="2" charset="-122"/>
                          <a:cs typeface="+mn-cs"/>
                        </a:rPr>
                        <a:t>，</a:t>
                      </a:r>
                      <a:r>
                        <a:rPr lang="zh-CN" altLang="en-US" sz="2000" dirty="0" smtClean="0">
                          <a:latin typeface="华文新魏" panose="02010800040101010101" pitchFamily="2" charset="-122"/>
                          <a:ea typeface="华文新魏" panose="02010800040101010101" pitchFamily="2" charset="-122"/>
                        </a:rPr>
                        <a:t>自适应</a:t>
                      </a:r>
                      <a:r>
                        <a:rPr lang="en-US" altLang="zh-CN" sz="2000" dirty="0" smtClean="0">
                          <a:latin typeface="华文新魏" panose="02010800040101010101" pitchFamily="2" charset="-122"/>
                          <a:ea typeface="华文新魏" panose="02010800040101010101" pitchFamily="2" charset="-122"/>
                        </a:rPr>
                        <a:t> Metropolis[</a:t>
                      </a:r>
                      <a:r>
                        <a:rPr kumimoji="0" lang="en-US" altLang="zh-CN" sz="1800" b="0" i="0" u="none" strike="noStrike" kern="1200" cap="none" spc="0" normalizeH="0" baseline="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Oleksandra,14</a:t>
                      </a:r>
                      <a:r>
                        <a:rPr lang="en-US" altLang="zh-CN" sz="2000" dirty="0" smtClean="0">
                          <a:latin typeface="华文新魏" panose="02010800040101010101" pitchFamily="2" charset="-122"/>
                          <a:ea typeface="华文新魏" panose="02010800040101010101" pitchFamily="2" charset="-122"/>
                        </a:rPr>
                        <a:t>]</a:t>
                      </a:r>
                      <a:endParaRPr lang="zh-CN" altLang="en-US" sz="20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5224735"/>
                  </a:ext>
                </a:extLst>
              </a:tr>
              <a:tr h="757771">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000" b="0" i="0" kern="0" dirty="0" smtClean="0">
                        <a:effectLst/>
                        <a:latin typeface="华文新魏" panose="02010800040101010101" pitchFamily="2" charset="-122"/>
                        <a:ea typeface="华文新魏" panose="020108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i="0" kern="0" dirty="0" smtClean="0">
                          <a:effectLst/>
                          <a:latin typeface="华文新魏" panose="02010800040101010101" pitchFamily="2" charset="-122"/>
                          <a:ea typeface="华文新魏" panose="02010800040101010101" pitchFamily="2" charset="-122"/>
                        </a:rPr>
                        <a:t>敏感性</a:t>
                      </a:r>
                      <a:endParaRPr lang="en-US" altLang="zh-CN" sz="2000" b="0" i="0" kern="0" dirty="0" smtClean="0">
                        <a:effectLst/>
                        <a:latin typeface="华文新魏" panose="02010800040101010101" pitchFamily="2" charset="-122"/>
                        <a:ea typeface="华文新魏" panose="020108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i="0" kern="0" dirty="0" smtClean="0">
                          <a:effectLst/>
                          <a:latin typeface="华文新魏" panose="02010800040101010101" pitchFamily="2" charset="-122"/>
                          <a:ea typeface="华文新魏" panose="02010800040101010101" pitchFamily="2" charset="-122"/>
                        </a:rPr>
                        <a:t>分析</a:t>
                      </a:r>
                      <a:endParaRPr lang="en-US" altLang="zh-CN" sz="2000" b="0" i="0" kern="0" dirty="0" smtClean="0">
                        <a:effectLst/>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2000" kern="0" dirty="0" smtClean="0">
                          <a:latin typeface="华文新魏" panose="02010800040101010101" pitchFamily="2" charset="-122"/>
                          <a:ea typeface="华文新魏" panose="02010800040101010101" pitchFamily="2" charset="-122"/>
                        </a:rPr>
                        <a:t>静态敏感性分析：</a:t>
                      </a:r>
                      <a:r>
                        <a:rPr lang="en-US" altLang="zh-CN" sz="2000" kern="0" dirty="0" smtClean="0">
                          <a:latin typeface="华文新魏" panose="02010800040101010101" pitchFamily="2" charset="-122"/>
                          <a:ea typeface="华文新魏" panose="02010800040101010101" pitchFamily="2" charset="-122"/>
                        </a:rPr>
                        <a:t>Morris </a:t>
                      </a:r>
                      <a:r>
                        <a:rPr lang="en-US" altLang="zh-CN" sz="2000" dirty="0" smtClean="0">
                          <a:latin typeface="华文新魏" panose="02010800040101010101" pitchFamily="2" charset="-122"/>
                          <a:ea typeface="华文新魏" panose="02010800040101010101" pitchFamily="2" charset="-122"/>
                        </a:rPr>
                        <a:t>[</a:t>
                      </a:r>
                      <a:r>
                        <a:rPr kumimoji="0" lang="en-US" altLang="zh-CN" sz="1800" b="0" i="0" u="none" strike="noStrike" kern="1200" cap="none" spc="0" normalizeH="0" baseline="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J.Herman,2013</a:t>
                      </a:r>
                      <a:r>
                        <a:rPr lang="en-US" altLang="zh-CN" sz="2000" dirty="0" smtClean="0">
                          <a:latin typeface="华文新魏" panose="02010800040101010101" pitchFamily="2" charset="-122"/>
                          <a:ea typeface="华文新魏" panose="02010800040101010101" pitchFamily="2" charset="-122"/>
                        </a:rPr>
                        <a:t>]</a:t>
                      </a:r>
                      <a:r>
                        <a:rPr lang="en-US" altLang="zh-CN" sz="2000" kern="0" dirty="0" smtClean="0">
                          <a:latin typeface="华文新魏" panose="02010800040101010101" pitchFamily="2" charset="-122"/>
                          <a:ea typeface="华文新魏" panose="02010800040101010101" pitchFamily="2" charset="-122"/>
                        </a:rPr>
                        <a:t>, </a:t>
                      </a:r>
                      <a:r>
                        <a:rPr lang="en-US" altLang="zh-CN" sz="2000" kern="0" dirty="0" err="1" smtClean="0">
                          <a:latin typeface="华文新魏" panose="02010800040101010101" pitchFamily="2" charset="-122"/>
                          <a:ea typeface="华文新魏" panose="02010800040101010101" pitchFamily="2" charset="-122"/>
                        </a:rPr>
                        <a:t>Sobol</a:t>
                      </a:r>
                      <a:r>
                        <a:rPr lang="en-US" altLang="zh-CN" sz="2000" dirty="0" smtClean="0">
                          <a:latin typeface="华文新魏" panose="02010800040101010101" pitchFamily="2" charset="-122"/>
                          <a:ea typeface="华文新魏" panose="02010800040101010101" pitchFamily="2" charset="-122"/>
                        </a:rPr>
                        <a:t>’[</a:t>
                      </a:r>
                      <a:r>
                        <a:rPr kumimoji="0" lang="en-US" altLang="zh-CN" sz="1800" b="0" i="0" u="none" strike="noStrike" kern="1200" cap="none" spc="0" normalizeH="0" baseline="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Saltelli,2012</a:t>
                      </a:r>
                      <a:r>
                        <a:rPr lang="en-US" altLang="zh-CN" sz="2000" dirty="0" smtClean="0">
                          <a:latin typeface="华文新魏" panose="02010800040101010101" pitchFamily="2" charset="-122"/>
                          <a:ea typeface="华文新魏" panose="02010800040101010101" pitchFamily="2" charset="-122"/>
                        </a:rPr>
                        <a:t>]</a:t>
                      </a:r>
                      <a:endParaRPr lang="zh-CN" altLang="en-US" sz="20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4563066"/>
                  </a:ext>
                </a:extLst>
              </a:tr>
              <a:tr h="442802">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kern="0" dirty="0" smtClean="0">
                          <a:latin typeface="华文新魏" panose="02010800040101010101" pitchFamily="2" charset="-122"/>
                          <a:ea typeface="华文新魏" panose="02010800040101010101" pitchFamily="2" charset="-122"/>
                        </a:rPr>
                        <a:t>动态敏感性分析：</a:t>
                      </a:r>
                      <a:r>
                        <a:rPr lang="en-US" altLang="zh-CN" sz="2000" kern="0" dirty="0" smtClean="0">
                          <a:latin typeface="华文新魏" panose="02010800040101010101" pitchFamily="2" charset="-122"/>
                          <a:ea typeface="华文新魏" panose="02010800040101010101" pitchFamily="2" charset="-122"/>
                        </a:rPr>
                        <a:t>DASM[</a:t>
                      </a:r>
                      <a:r>
                        <a:rPr kumimoji="0" lang="en-US" altLang="zh-CN" sz="1800" b="0" i="0" u="none" strike="noStrike" kern="1200" cap="none" spc="0" normalizeH="0" baseline="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Xin Huang,2017</a:t>
                      </a:r>
                      <a:r>
                        <a:rPr lang="en-US" altLang="zh-CN" sz="2000" kern="0" dirty="0" smtClean="0">
                          <a:latin typeface="华文新魏" panose="02010800040101010101" pitchFamily="2" charset="-122"/>
                          <a:ea typeface="华文新魏" panose="0201080004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5108847"/>
                  </a:ext>
                </a:extLst>
              </a:tr>
              <a:tr h="757771">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000" b="0" i="0" kern="0" dirty="0" smtClean="0">
                        <a:effectLst/>
                        <a:latin typeface="华文新魏" panose="02010800040101010101" pitchFamily="2" charset="-122"/>
                        <a:ea typeface="华文新魏" panose="020108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i="0" kern="0" dirty="0" smtClean="0">
                          <a:effectLst/>
                          <a:latin typeface="华文新魏" panose="02010800040101010101" pitchFamily="2" charset="-122"/>
                          <a:ea typeface="华文新魏" panose="02010800040101010101" pitchFamily="2" charset="-122"/>
                        </a:rPr>
                        <a:t>参数优化</a:t>
                      </a:r>
                      <a:endParaRPr lang="en-US" altLang="zh-CN" sz="2000" b="0" i="0" kern="0" dirty="0" smtClean="0">
                        <a:effectLst/>
                        <a:latin typeface="华文新魏" panose="02010800040101010101" pitchFamily="2" charset="-122"/>
                        <a:ea typeface="华文新魏" panose="02010800040101010101" pitchFamily="2" charset="-122"/>
                      </a:endParaRPr>
                    </a:p>
                    <a:p>
                      <a:pPr algn="ctr"/>
                      <a:endParaRPr lang="zh-CN" altLang="en-US" sz="2000" b="0" i="0" dirty="0">
                        <a:effectLst/>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2000" kern="0" dirty="0" smtClean="0">
                          <a:latin typeface="华文新魏" panose="02010800040101010101" pitchFamily="2" charset="-122"/>
                          <a:ea typeface="华文新魏" panose="02010800040101010101" pitchFamily="2" charset="-122"/>
                        </a:rPr>
                        <a:t>局部优化算法：</a:t>
                      </a:r>
                      <a:r>
                        <a:rPr lang="en-US" altLang="zh-CN" sz="2000" kern="0" dirty="0" smtClean="0">
                          <a:latin typeface="华文新魏" panose="02010800040101010101" pitchFamily="2" charset="-122"/>
                          <a:ea typeface="华文新魏" panose="02010800040101010101" pitchFamily="2" charset="-122"/>
                        </a:rPr>
                        <a:t>Downhill simplex[</a:t>
                      </a:r>
                      <a:r>
                        <a:rPr kumimoji="0" lang="en-US" altLang="zh-CN" sz="1800" b="0" i="0" u="none" strike="noStrike" kern="1200" cap="none" spc="0" normalizeH="0" baseline="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Severijns,2015</a:t>
                      </a:r>
                      <a:r>
                        <a:rPr lang="en-US" altLang="zh-CN" sz="2000" dirty="0" smtClean="0">
                          <a:latin typeface="华文新魏" panose="02010800040101010101" pitchFamily="2" charset="-122"/>
                          <a:ea typeface="华文新魏" panose="02010800040101010101" pitchFamily="2" charset="-122"/>
                        </a:rPr>
                        <a:t>]</a:t>
                      </a:r>
                      <a:r>
                        <a:rPr lang="en-US" altLang="zh-CN" sz="2000" kern="0" dirty="0" smtClean="0">
                          <a:latin typeface="华文新魏" panose="02010800040101010101" pitchFamily="2" charset="-122"/>
                          <a:ea typeface="华文新魏" panose="02010800040101010101" pitchFamily="2" charset="-122"/>
                        </a:rPr>
                        <a:t>, Powell</a:t>
                      </a:r>
                      <a:endParaRPr lang="zh-CN" altLang="en-US" sz="20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1419931"/>
                  </a:ext>
                </a:extLst>
              </a:tr>
              <a:tr h="757771">
                <a:tc vMerge="1">
                  <a:txBody>
                    <a:bodyPr/>
                    <a:lstStyle/>
                    <a:p>
                      <a:endParaRPr lang="zh-CN" altLang="en-US" dirty="0"/>
                    </a:p>
                  </a:txBody>
                  <a:tcPr/>
                </a:tc>
                <a:tc>
                  <a:txBody>
                    <a:bodyPr/>
                    <a:lstStyle/>
                    <a:p>
                      <a:r>
                        <a:rPr lang="zh-CN" altLang="en-US" sz="2000" kern="0" dirty="0" smtClean="0">
                          <a:latin typeface="华文新魏" panose="02010800040101010101" pitchFamily="2" charset="-122"/>
                          <a:ea typeface="华文新魏" panose="02010800040101010101" pitchFamily="2" charset="-122"/>
                        </a:rPr>
                        <a:t>全局优化算法：</a:t>
                      </a:r>
                      <a:r>
                        <a:rPr lang="en-US" altLang="zh-CN" sz="2000" kern="0" dirty="0" smtClean="0">
                          <a:latin typeface="华文新魏" panose="02010800040101010101" pitchFamily="2" charset="-122"/>
                          <a:ea typeface="华文新魏" panose="02010800040101010101" pitchFamily="2" charset="-122"/>
                        </a:rPr>
                        <a:t>PSO[</a:t>
                      </a:r>
                      <a:r>
                        <a:rPr kumimoji="0" lang="en-US" altLang="zh-CN" sz="1800" b="0" i="0" u="none" strike="noStrike" kern="1200" cap="none" spc="0" normalizeH="0" baseline="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Kennedy J,2011</a:t>
                      </a:r>
                      <a:r>
                        <a:rPr lang="en-US" altLang="zh-CN" sz="2000" kern="0" dirty="0" smtClean="0">
                          <a:latin typeface="华文新魏" panose="02010800040101010101" pitchFamily="2" charset="-122"/>
                          <a:ea typeface="华文新魏" panose="02010800040101010101" pitchFamily="2" charset="-122"/>
                        </a:rPr>
                        <a:t>] ,CMA-ES [</a:t>
                      </a:r>
                      <a:r>
                        <a:rPr kumimoji="0" lang="en-US" altLang="zh-CN" sz="1800" b="0" i="0" u="none" strike="noStrike" kern="1200" cap="none" spc="0" normalizeH="0" baseline="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Hansen N,2003</a:t>
                      </a:r>
                      <a:r>
                        <a:rPr lang="en-US" altLang="zh-CN" sz="2000" dirty="0" smtClean="0">
                          <a:latin typeface="华文新魏" panose="02010800040101010101" pitchFamily="2" charset="-122"/>
                          <a:ea typeface="华文新魏" panose="02010800040101010101" pitchFamily="2" charset="-122"/>
                        </a:rPr>
                        <a:t>]</a:t>
                      </a:r>
                      <a:endParaRPr lang="zh-CN" altLang="en-US" sz="20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1717922"/>
                  </a:ext>
                </a:extLst>
              </a:tr>
            </a:tbl>
          </a:graphicData>
        </a:graphic>
      </p:graphicFrame>
      <p:sp>
        <p:nvSpPr>
          <p:cNvPr id="3" name="文本框 2"/>
          <p:cNvSpPr txBox="1"/>
          <p:nvPr/>
        </p:nvSpPr>
        <p:spPr>
          <a:xfrm>
            <a:off x="1818986" y="386166"/>
            <a:ext cx="6696364" cy="507831"/>
          </a:xfrm>
          <a:prstGeom prst="rect">
            <a:avLst/>
          </a:prstGeom>
          <a:noFill/>
        </p:spPr>
        <p:txBody>
          <a:bodyPr wrap="square" rtlCol="0">
            <a:spAutoFit/>
          </a:bodyPr>
          <a:lstStyle/>
          <a:p>
            <a:pPr lvl="1">
              <a:spcAft>
                <a:spcPts val="600"/>
              </a:spcAft>
              <a:buClr>
                <a:srgbClr val="7030A0"/>
              </a:buClr>
            </a:pPr>
            <a:r>
              <a:rPr lang="en-US" altLang="zh-CN" sz="2700" kern="0" dirty="0" smtClean="0">
                <a:latin typeface="华文新魏" panose="02010800040101010101" pitchFamily="2" charset="-122"/>
                <a:ea typeface="华文新魏" panose="02010800040101010101" pitchFamily="2" charset="-122"/>
                <a:cs typeface="Times New Roman" panose="02020603050405020304" pitchFamily="18" charset="0"/>
              </a:rPr>
              <a:t>2.1 </a:t>
            </a:r>
            <a:r>
              <a:rPr lang="zh-CN" altLang="en-US" sz="2700" kern="0" dirty="0" smtClean="0">
                <a:latin typeface="华文新魏" panose="02010800040101010101" pitchFamily="2" charset="-122"/>
                <a:ea typeface="华文新魏" panose="02010800040101010101" pitchFamily="2" charset="-122"/>
                <a:cs typeface="Times New Roman" panose="02020603050405020304" pitchFamily="18" charset="0"/>
              </a:rPr>
              <a:t>当前</a:t>
            </a:r>
            <a:r>
              <a:rPr lang="zh-CN" altLang="en-US" sz="2700" kern="0" dirty="0">
                <a:latin typeface="华文新魏" panose="02010800040101010101" pitchFamily="2" charset="-122"/>
                <a:ea typeface="华文新魏" panose="02010800040101010101" pitchFamily="2" charset="-122"/>
                <a:cs typeface="Times New Roman" panose="02020603050405020304" pitchFamily="18" charset="0"/>
              </a:rPr>
              <a:t>不确定参数量化方法</a:t>
            </a:r>
            <a:endParaRPr lang="en-US" altLang="zh-CN" sz="2700" kern="0"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BFEF2762-1535-4924-9D17-ADC53619C3B8}" type="slidenum">
              <a:rPr lang="zh-CN" altLang="en-US" smtClean="0"/>
              <a:t>7</a:t>
            </a:fld>
            <a:endParaRPr lang="zh-CN" altLang="en-US"/>
          </a:p>
        </p:txBody>
      </p:sp>
      <p:grpSp>
        <p:nvGrpSpPr>
          <p:cNvPr id="7" name="组合 6"/>
          <p:cNvGrpSpPr/>
          <p:nvPr/>
        </p:nvGrpSpPr>
        <p:grpSpPr>
          <a:xfrm>
            <a:off x="0" y="6437559"/>
            <a:ext cx="9144000" cy="340928"/>
            <a:chOff x="0" y="6437559"/>
            <a:chExt cx="9144000" cy="340928"/>
          </a:xfrm>
        </p:grpSpPr>
        <p:cxnSp>
          <p:nvCxnSpPr>
            <p:cNvPr id="8" name="直接连接符 7"/>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Tree>
    <p:extLst>
      <p:ext uri="{BB962C8B-B14F-4D97-AF65-F5344CB8AC3E}">
        <p14:creationId xmlns:p14="http://schemas.microsoft.com/office/powerpoint/2010/main" val="30258677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bwMode="auto">
          <a:xfrm>
            <a:off x="2155360" y="273374"/>
            <a:ext cx="5501586" cy="60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en-US" altLang="zh-CN"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2.2 </a:t>
            </a:r>
            <a:r>
              <a:rPr lang="zh-CN" altLang="en-US" sz="27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集合扰动方法与集合集成技术</a:t>
            </a:r>
            <a:endParaRPr lang="zh-CN" altLang="en-US" sz="27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5" name="灯片编号占位符 14"/>
          <p:cNvSpPr>
            <a:spLocks noGrp="1"/>
          </p:cNvSpPr>
          <p:nvPr>
            <p:ph type="sldNum" sz="quarter" idx="12"/>
          </p:nvPr>
        </p:nvSpPr>
        <p:spPr/>
        <p:txBody>
          <a:bodyPr/>
          <a:lstStyle/>
          <a:p>
            <a:fld id="{BFEF2762-1535-4924-9D17-ADC53619C3B8}" type="slidenum">
              <a:rPr lang="zh-CN" altLang="en-US" smtClean="0"/>
              <a:t>8</a:t>
            </a:fld>
            <a:endParaRPr lang="zh-CN" altLang="en-US"/>
          </a:p>
        </p:txBody>
      </p:sp>
      <p:grpSp>
        <p:nvGrpSpPr>
          <p:cNvPr id="16" name="组合 15"/>
          <p:cNvGrpSpPr/>
          <p:nvPr/>
        </p:nvGrpSpPr>
        <p:grpSpPr>
          <a:xfrm>
            <a:off x="0" y="6437559"/>
            <a:ext cx="9144000" cy="340928"/>
            <a:chOff x="0" y="6437559"/>
            <a:chExt cx="9144000" cy="340928"/>
          </a:xfrm>
        </p:grpSpPr>
        <p:cxnSp>
          <p:nvCxnSpPr>
            <p:cNvPr id="17" name="直接连接符 16"/>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graphicFrame>
        <p:nvGraphicFramePr>
          <p:cNvPr id="21" name="表格 20"/>
          <p:cNvGraphicFramePr>
            <a:graphicFrameLocks noGrp="1"/>
          </p:cNvGraphicFramePr>
          <p:nvPr>
            <p:extLst>
              <p:ext uri="{D42A27DB-BD31-4B8C-83A1-F6EECF244321}">
                <p14:modId xmlns:p14="http://schemas.microsoft.com/office/powerpoint/2010/main" val="998213329"/>
              </p:ext>
            </p:extLst>
          </p:nvPr>
        </p:nvGraphicFramePr>
        <p:xfrm>
          <a:off x="262260" y="1313567"/>
          <a:ext cx="5731839" cy="3657600"/>
        </p:xfrm>
        <a:graphic>
          <a:graphicData uri="http://schemas.openxmlformats.org/drawingml/2006/table">
            <a:tbl>
              <a:tblPr firstRow="1" bandRow="1">
                <a:tableStyleId>{5C22544A-7EE6-4342-B048-85BDC9FD1C3A}</a:tableStyleId>
              </a:tblPr>
              <a:tblGrid>
                <a:gridCol w="1362264">
                  <a:extLst>
                    <a:ext uri="{9D8B030D-6E8A-4147-A177-3AD203B41FA5}">
                      <a16:colId xmlns:a16="http://schemas.microsoft.com/office/drawing/2014/main" val="904335652"/>
                    </a:ext>
                  </a:extLst>
                </a:gridCol>
                <a:gridCol w="1921301">
                  <a:extLst>
                    <a:ext uri="{9D8B030D-6E8A-4147-A177-3AD203B41FA5}">
                      <a16:colId xmlns:a16="http://schemas.microsoft.com/office/drawing/2014/main" val="2535852189"/>
                    </a:ext>
                  </a:extLst>
                </a:gridCol>
                <a:gridCol w="1224136">
                  <a:extLst>
                    <a:ext uri="{9D8B030D-6E8A-4147-A177-3AD203B41FA5}">
                      <a16:colId xmlns:a16="http://schemas.microsoft.com/office/drawing/2014/main" val="557031663"/>
                    </a:ext>
                  </a:extLst>
                </a:gridCol>
                <a:gridCol w="1224138">
                  <a:extLst>
                    <a:ext uri="{9D8B030D-6E8A-4147-A177-3AD203B41FA5}">
                      <a16:colId xmlns:a16="http://schemas.microsoft.com/office/drawing/2014/main" val="2814217171"/>
                    </a:ext>
                  </a:extLst>
                </a:gridCol>
              </a:tblGrid>
              <a:tr h="351218">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方法</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优点</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缺点</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应用</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6629585"/>
                  </a:ext>
                </a:extLst>
              </a:tr>
              <a:tr h="7413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0099"/>
                          </a:solidFill>
                          <a:latin typeface="华文新魏" panose="02010800040101010101" pitchFamily="2" charset="-122"/>
                          <a:ea typeface="华文新魏" panose="02010800040101010101" pitchFamily="2" charset="-122"/>
                        </a:rPr>
                        <a:t>滞后平均法</a:t>
                      </a:r>
                      <a:r>
                        <a:rPr lang="en-US" altLang="zh-CN" sz="1800" b="1" dirty="0" smtClean="0">
                          <a:solidFill>
                            <a:srgbClr val="000099"/>
                          </a:solidFill>
                          <a:latin typeface="华文新魏" panose="02010800040101010101" pitchFamily="2" charset="-122"/>
                          <a:ea typeface="华文新魏" panose="02010800040101010101" pitchFamily="2" charset="-122"/>
                        </a:rPr>
                        <a:t>LAF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华文新魏" panose="02010800040101010101" pitchFamily="2" charset="-122"/>
                          <a:ea typeface="华文新魏" panose="02010800040101010101" pitchFamily="2" charset="-122"/>
                        </a:rPr>
                        <a:t>充分利用历史观测的信息</a:t>
                      </a:r>
                      <a:endParaRPr lang="en-US" altLang="zh-CN" sz="1800" b="0" dirty="0" smtClean="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Font typeface="Wingdings" panose="05000000000000000000" pitchFamily="2" charset="2"/>
                        <a:buNone/>
                      </a:pPr>
                      <a:r>
                        <a:rPr lang="zh-CN" altLang="en-US" sz="1800" b="0" dirty="0" smtClean="0">
                          <a:solidFill>
                            <a:schemeClr val="tx1"/>
                          </a:solidFill>
                          <a:latin typeface="华文新魏" panose="02010800040101010101" pitchFamily="2" charset="-122"/>
                          <a:ea typeface="华文新魏" panose="02010800040101010101" pitchFamily="2" charset="-122"/>
                        </a:rPr>
                        <a:t>发散程度太小</a:t>
                      </a:r>
                      <a:endParaRPr lang="en-US" altLang="zh-CN" sz="1800" b="0" dirty="0" smtClean="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华文新魏" panose="02010800040101010101" pitchFamily="2" charset="-122"/>
                          <a:ea typeface="华文新魏" panose="02010800040101010101" pitchFamily="2" charset="-122"/>
                        </a:rPr>
                        <a:t>中国，日本</a:t>
                      </a:r>
                    </a:p>
                    <a:p>
                      <a:endParaRPr lang="zh-CN" altLang="en-US" b="0"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1912054"/>
                  </a:ext>
                </a:extLst>
              </a:tr>
              <a:tr h="1127593">
                <a:tc>
                  <a:txBody>
                    <a:bodyPr/>
                    <a:lstStyle/>
                    <a:p>
                      <a:pPr algn="ct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r>
                        <a:rPr lang="zh-CN" altLang="en-US" sz="1800" b="1" dirty="0" smtClean="0">
                          <a:solidFill>
                            <a:srgbClr val="000099"/>
                          </a:solidFill>
                          <a:latin typeface="华文新魏" panose="02010800040101010101" pitchFamily="2" charset="-122"/>
                          <a:ea typeface="华文新魏" panose="02010800040101010101" pitchFamily="2" charset="-122"/>
                        </a:rPr>
                        <a:t>奇异</a:t>
                      </a:r>
                      <a:r>
                        <a:rPr lang="zh-CN" altLang="en-US" sz="1800" b="1" dirty="0" smtClean="0">
                          <a:solidFill>
                            <a:srgbClr val="000099"/>
                          </a:solidFill>
                          <a:latin typeface="华文新魏" panose="02010800040101010101" pitchFamily="2" charset="-122"/>
                          <a:ea typeface="华文新魏" panose="02010800040101010101" pitchFamily="2" charset="-122"/>
                        </a:rPr>
                        <a:t>向量法SVs</a:t>
                      </a: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algn="ctr"/>
                      <a:r>
                        <a:rPr lang="zh-CN" altLang="en-US" sz="1800" b="1" dirty="0" smtClean="0">
                          <a:solidFill>
                            <a:srgbClr val="000099"/>
                          </a:solidFill>
                          <a:latin typeface="华文新魏" panose="02010800040101010101" pitchFamily="2" charset="-122"/>
                          <a:ea typeface="华文新魏" panose="02010800040101010101" pitchFamily="2" charset="-122"/>
                        </a:rPr>
                        <a:t> </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华文新魏" panose="02010800040101010101" pitchFamily="2" charset="-122"/>
                          <a:ea typeface="华文新魏" panose="02010800040101010101" pitchFamily="2" charset="-122"/>
                        </a:rPr>
                        <a:t>容易</a:t>
                      </a:r>
                      <a:r>
                        <a:rPr lang="zh-CN" altLang="en-US" sz="1800" b="0" dirty="0" smtClean="0">
                          <a:solidFill>
                            <a:schemeClr val="tx1"/>
                          </a:solidFill>
                          <a:latin typeface="华文新魏" panose="02010800040101010101" pitchFamily="2" charset="-122"/>
                          <a:ea typeface="华文新魏" panose="02010800040101010101" pitchFamily="2" charset="-122"/>
                        </a:rPr>
                        <a:t>获得增长最快的扰动，且扰动场在模式中的</a:t>
                      </a:r>
                      <a:r>
                        <a:rPr lang="zh-CN" altLang="en-US" sz="1800" b="0" dirty="0" smtClean="0">
                          <a:solidFill>
                            <a:schemeClr val="tx1"/>
                          </a:solidFill>
                          <a:latin typeface="华文新魏" panose="02010800040101010101" pitchFamily="2" charset="-122"/>
                          <a:ea typeface="华文新魏" panose="02010800040101010101" pitchFamily="2" charset="-122"/>
                        </a:rPr>
                        <a:t>演变方向发散大</a:t>
                      </a:r>
                      <a:endParaRPr lang="zh-CN" altLang="en-US" sz="1800" b="0" dirty="0" smtClean="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华文新魏" panose="02010800040101010101" pitchFamily="2" charset="-122"/>
                          <a:ea typeface="华文新魏" panose="02010800040101010101" pitchFamily="2" charset="-122"/>
                        </a:rPr>
                        <a:t>实现</a:t>
                      </a:r>
                      <a:r>
                        <a:rPr lang="zh-CN" altLang="en-US" sz="1800" b="0" dirty="0" smtClean="0">
                          <a:solidFill>
                            <a:schemeClr val="tx1"/>
                          </a:solidFill>
                          <a:latin typeface="华文新魏" panose="02010800040101010101" pitchFamily="2" charset="-122"/>
                          <a:ea typeface="华文新魏" panose="02010800040101010101" pitchFamily="2" charset="-122"/>
                        </a:rPr>
                        <a:t>复杂，计算量要求很大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dirty="0" smtClean="0">
                        <a:solidFill>
                          <a:schemeClr val="tx1"/>
                        </a:solidFill>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华文新魏" panose="02010800040101010101" pitchFamily="2" charset="-122"/>
                          <a:ea typeface="华文新魏" panose="02010800040101010101" pitchFamily="2" charset="-122"/>
                        </a:rPr>
                        <a:t>欧洲中心</a:t>
                      </a:r>
                      <a:endParaRPr lang="zh-CN" altLang="en-US" sz="1800" b="0" dirty="0" smtClean="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235599"/>
                  </a:ext>
                </a:extLst>
              </a:tr>
              <a:tr h="11635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800" b="1" dirty="0" smtClean="0">
                        <a:solidFill>
                          <a:srgbClr val="000099"/>
                        </a:solidFill>
                        <a:latin typeface="华文新魏" panose="02010800040101010101" pitchFamily="2" charset="-122"/>
                        <a:ea typeface="华文新魏" panose="020108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0099"/>
                          </a:solidFill>
                          <a:latin typeface="华文新魏" panose="02010800040101010101" pitchFamily="2" charset="-122"/>
                          <a:ea typeface="华文新魏" panose="02010800040101010101" pitchFamily="2" charset="-122"/>
                        </a:rPr>
                        <a:t>增长模繁殖法</a:t>
                      </a:r>
                      <a:r>
                        <a:rPr lang="en-US" altLang="zh-CN" sz="1800" b="1" dirty="0" smtClean="0">
                          <a:solidFill>
                            <a:srgbClr val="000099"/>
                          </a:solidFill>
                          <a:latin typeface="华文新魏" panose="02010800040101010101" pitchFamily="2" charset="-122"/>
                          <a:ea typeface="华文新魏" panose="02010800040101010101" pitchFamily="2" charset="-122"/>
                        </a:rPr>
                        <a:t>BGM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华文新魏" panose="02010800040101010101" pitchFamily="2" charset="-122"/>
                          <a:ea typeface="华文新魏" panose="02010800040101010101" pitchFamily="2" charset="-122"/>
                          <a:sym typeface="+mn-ea"/>
                        </a:rPr>
                        <a:t>容易捕获分析误差，扰动结构与模式大气结果相协调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800" b="0" kern="1200" dirty="0" smtClean="0">
                          <a:solidFill>
                            <a:schemeClr val="tx1"/>
                          </a:solidFill>
                          <a:latin typeface="华文新魏" panose="02010800040101010101" pitchFamily="2" charset="-122"/>
                          <a:ea typeface="华文新魏" panose="02010800040101010101" pitchFamily="2" charset="-122"/>
                          <a:cs typeface="+mn-cs"/>
                        </a:rPr>
                        <a:t>相对</a:t>
                      </a:r>
                      <a:r>
                        <a:rPr lang="en-US" altLang="zh-CN" sz="1800" b="0" kern="1200" dirty="0" smtClean="0">
                          <a:solidFill>
                            <a:schemeClr val="tx1"/>
                          </a:solidFill>
                          <a:latin typeface="华文新魏" panose="02010800040101010101" pitchFamily="2" charset="-122"/>
                          <a:ea typeface="华文新魏" panose="02010800040101010101" pitchFamily="2" charset="-122"/>
                          <a:cs typeface="+mn-cs"/>
                        </a:rPr>
                        <a:t>SVs</a:t>
                      </a:r>
                      <a:r>
                        <a:rPr lang="zh-CN" altLang="en-US" sz="1800" b="0" kern="1200" dirty="0" smtClean="0">
                          <a:solidFill>
                            <a:schemeClr val="tx1"/>
                          </a:solidFill>
                          <a:latin typeface="华文新魏" panose="02010800040101010101" pitchFamily="2" charset="-122"/>
                          <a:ea typeface="华文新魏" panose="02010800040101010101" pitchFamily="2" charset="-122"/>
                          <a:cs typeface="+mn-cs"/>
                        </a:rPr>
                        <a:t>方法发散程度较小</a:t>
                      </a:r>
                      <a:endParaRPr lang="zh-CN" altLang="en-US" sz="1800" b="0" kern="1200" dirty="0">
                        <a:solidFill>
                          <a:schemeClr val="tx1"/>
                        </a:solidFill>
                        <a:latin typeface="华文新魏" panose="02010800040101010101" pitchFamily="2" charset="-122"/>
                        <a:ea typeface="华文新魏" panose="020108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华文新魏" panose="02010800040101010101" pitchFamily="2" charset="-122"/>
                          <a:ea typeface="华文新魏" panose="02010800040101010101" pitchFamily="2" charset="-122"/>
                          <a:sym typeface="+mn-ea"/>
                        </a:rPr>
                        <a:t>美国</a:t>
                      </a:r>
                      <a:r>
                        <a:rPr lang="zh-CN" altLang="en-US" sz="1800" b="0" dirty="0" smtClean="0">
                          <a:solidFill>
                            <a:schemeClr val="tx1"/>
                          </a:solidFill>
                          <a:latin typeface="华文新魏" panose="02010800040101010101" pitchFamily="2" charset="-122"/>
                          <a:ea typeface="华文新魏" panose="02010800040101010101" pitchFamily="2" charset="-122"/>
                          <a:sym typeface="+mn-ea"/>
                        </a:rPr>
                        <a:t>，日本，南非，加拿大</a:t>
                      </a:r>
                      <a:endParaRPr lang="zh-CN" altLang="en-US" sz="1800" b="0" dirty="0" smtClean="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11218"/>
                  </a:ext>
                </a:extLst>
              </a:tr>
            </a:tbl>
          </a:graphicData>
        </a:graphic>
      </p:graphicFrame>
      <p:sp>
        <p:nvSpPr>
          <p:cNvPr id="26" name="文本框 25"/>
          <p:cNvSpPr txBox="1"/>
          <p:nvPr/>
        </p:nvSpPr>
        <p:spPr>
          <a:xfrm>
            <a:off x="6182718" y="4509502"/>
            <a:ext cx="2848494" cy="923330"/>
          </a:xfrm>
          <a:prstGeom prst="rect">
            <a:avLst/>
          </a:prstGeom>
          <a:noFill/>
        </p:spPr>
        <p:txBody>
          <a:bodyPr wrap="square" rtlCol="0">
            <a:spAutoFit/>
          </a:bodyPr>
          <a:lstStyle/>
          <a:p>
            <a:r>
              <a:rPr lang="zh-CN" altLang="en-US" dirty="0" smtClean="0">
                <a:solidFill>
                  <a:srgbClr val="FF0000"/>
                </a:solidFill>
                <a:latin typeface="华文新魏" panose="02010800040101010101" pitchFamily="2" charset="-122"/>
                <a:ea typeface="华文新魏" panose="02010800040101010101" pitchFamily="2" charset="-122"/>
              </a:rPr>
              <a:t>集合预报的数据越来越多，只用传统统计方法会造成大量数据的浪费。</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27" name="文本框 26"/>
          <p:cNvSpPr txBox="1"/>
          <p:nvPr/>
        </p:nvSpPr>
        <p:spPr>
          <a:xfrm>
            <a:off x="634019" y="5192311"/>
            <a:ext cx="4897285" cy="646331"/>
          </a:xfrm>
          <a:prstGeom prst="rect">
            <a:avLst/>
          </a:prstGeom>
          <a:noFill/>
        </p:spPr>
        <p:txBody>
          <a:bodyPr wrap="square" rtlCol="0">
            <a:spAutoFit/>
          </a:bodyPr>
          <a:lstStyle/>
          <a:p>
            <a:pPr algn="ctr"/>
            <a:r>
              <a:rPr lang="zh-CN" altLang="en-US" dirty="0" smtClean="0">
                <a:solidFill>
                  <a:srgbClr val="FF0000"/>
                </a:solidFill>
                <a:latin typeface="华文新魏" panose="02010800040101010101" pitchFamily="2" charset="-122"/>
                <a:ea typeface="华文新魏" panose="02010800040101010101" pitchFamily="2" charset="-122"/>
              </a:rPr>
              <a:t>天气中的集合扰动方法较为全面，面向气候预测的扰动方法有待进一步研究</a:t>
            </a:r>
            <a:endParaRPr lang="zh-CN" altLang="en-US" dirty="0">
              <a:solidFill>
                <a:srgbClr val="FF0000"/>
              </a:solidFill>
              <a:latin typeface="华文新魏" panose="02010800040101010101" pitchFamily="2" charset="-122"/>
              <a:ea typeface="华文新魏" panose="02010800040101010101" pitchFamily="2" charset="-122"/>
            </a:endParaRPr>
          </a:p>
        </p:txBody>
      </p:sp>
      <p:grpSp>
        <p:nvGrpSpPr>
          <p:cNvPr id="4" name="组合 3"/>
          <p:cNvGrpSpPr/>
          <p:nvPr/>
        </p:nvGrpSpPr>
        <p:grpSpPr>
          <a:xfrm>
            <a:off x="6428873" y="1329608"/>
            <a:ext cx="2947737" cy="3037010"/>
            <a:chOff x="6428873" y="1329608"/>
            <a:chExt cx="2947737" cy="3037010"/>
          </a:xfrm>
        </p:grpSpPr>
        <p:sp>
          <p:nvSpPr>
            <p:cNvPr id="24" name="文本框 23"/>
            <p:cNvSpPr txBox="1"/>
            <p:nvPr/>
          </p:nvSpPr>
          <p:spPr>
            <a:xfrm>
              <a:off x="6594617" y="2027516"/>
              <a:ext cx="2781993" cy="2339102"/>
            </a:xfrm>
            <a:prstGeom prst="rect">
              <a:avLst/>
            </a:prstGeom>
            <a:noFill/>
          </p:spPr>
          <p:txBody>
            <a:bodyPr wrap="square" rtlCol="0">
              <a:spAutoFit/>
            </a:bodyPr>
            <a:lstStyle/>
            <a:p>
              <a:pPr marL="342900" indent="-342900" fontAlgn="t">
                <a:buFont typeface="Wingdings" panose="05000000000000000000" pitchFamily="2" charset="2"/>
                <a:buChar char="u"/>
              </a:pPr>
              <a:r>
                <a:rPr lang="zh-CN" altLang="zh-CN" dirty="0">
                  <a:latin typeface="华文新魏" panose="02010800040101010101" pitchFamily="2" charset="-122"/>
                  <a:ea typeface="华文新魏" panose="02010800040101010101" pitchFamily="2" charset="-122"/>
                </a:rPr>
                <a:t>集合</a:t>
              </a:r>
              <a:r>
                <a:rPr lang="zh-CN" altLang="zh-CN" dirty="0" smtClean="0">
                  <a:latin typeface="华文新魏" panose="02010800040101010101" pitchFamily="2" charset="-122"/>
                  <a:ea typeface="华文新魏" panose="02010800040101010101" pitchFamily="2" charset="-122"/>
                </a:rPr>
                <a:t>平均法</a:t>
              </a:r>
              <a:endParaRPr lang="en-US" altLang="zh-CN" dirty="0" smtClean="0">
                <a:latin typeface="华文新魏" panose="02010800040101010101" pitchFamily="2" charset="-122"/>
                <a:ea typeface="华文新魏" panose="02010800040101010101" pitchFamily="2" charset="-122"/>
              </a:endParaRPr>
            </a:p>
            <a:p>
              <a:pPr fontAlgn="t"/>
              <a:endParaRPr lang="zh-CN" altLang="zh-CN" dirty="0">
                <a:latin typeface="华文新魏" panose="02010800040101010101" pitchFamily="2" charset="-122"/>
                <a:ea typeface="华文新魏" panose="02010800040101010101" pitchFamily="2" charset="-122"/>
              </a:endParaRPr>
            </a:p>
            <a:p>
              <a:pPr marL="342900" indent="-342900" fontAlgn="t">
                <a:buFont typeface="Wingdings" panose="05000000000000000000" pitchFamily="2" charset="2"/>
                <a:buChar char="u"/>
              </a:pPr>
              <a:r>
                <a:rPr lang="zh-CN" altLang="zh-CN" dirty="0">
                  <a:latin typeface="华文新魏" panose="02010800040101010101" pitchFamily="2" charset="-122"/>
                  <a:ea typeface="华文新魏" panose="02010800040101010101" pitchFamily="2" charset="-122"/>
                </a:rPr>
                <a:t>相似集成法</a:t>
              </a:r>
              <a:endParaRPr lang="en-US" altLang="zh-CN" dirty="0">
                <a:latin typeface="华文新魏" panose="02010800040101010101" pitchFamily="2" charset="-122"/>
                <a:ea typeface="华文新魏" panose="02010800040101010101" pitchFamily="2" charset="-122"/>
              </a:endParaRPr>
            </a:p>
            <a:p>
              <a:pPr marL="342900" indent="-342900" fontAlgn="t">
                <a:buFont typeface="Wingdings" panose="05000000000000000000" pitchFamily="2" charset="2"/>
                <a:buChar char="u"/>
              </a:pPr>
              <a:endParaRPr lang="zh-CN" altLang="zh-CN" dirty="0">
                <a:latin typeface="华文新魏" panose="02010800040101010101" pitchFamily="2" charset="-122"/>
                <a:ea typeface="华文新魏" panose="02010800040101010101" pitchFamily="2" charset="-122"/>
              </a:endParaRPr>
            </a:p>
            <a:p>
              <a:pPr marL="342900" indent="-342900" fontAlgn="t">
                <a:buFont typeface="Wingdings" panose="05000000000000000000" pitchFamily="2" charset="2"/>
                <a:buChar char="u"/>
              </a:pPr>
              <a:r>
                <a:rPr lang="zh-CN" altLang="zh-CN" dirty="0">
                  <a:latin typeface="华文新魏" panose="02010800040101010101" pitchFamily="2" charset="-122"/>
                  <a:ea typeface="华文新魏" panose="02010800040101010101" pitchFamily="2" charset="-122"/>
                </a:rPr>
                <a:t>最优百分位</a:t>
              </a:r>
              <a:endParaRPr lang="en-US" altLang="zh-CN" dirty="0">
                <a:latin typeface="华文新魏" panose="02010800040101010101" pitchFamily="2" charset="-122"/>
                <a:ea typeface="华文新魏" panose="02010800040101010101" pitchFamily="2" charset="-122"/>
              </a:endParaRPr>
            </a:p>
            <a:p>
              <a:pPr marL="342900" indent="-342900" fontAlgn="t">
                <a:buFont typeface="Wingdings" panose="05000000000000000000" pitchFamily="2" charset="2"/>
                <a:buChar char="u"/>
              </a:pPr>
              <a:endParaRPr lang="zh-CN" altLang="zh-CN" dirty="0">
                <a:latin typeface="华文新魏" panose="02010800040101010101" pitchFamily="2" charset="-122"/>
                <a:ea typeface="华文新魏" panose="02010800040101010101" pitchFamily="2" charset="-122"/>
              </a:endParaRPr>
            </a:p>
            <a:p>
              <a:pPr marL="342900" indent="-342900" fontAlgn="t">
                <a:buFont typeface="Wingdings" panose="05000000000000000000" pitchFamily="2" charset="2"/>
                <a:buChar char="u"/>
              </a:pPr>
              <a:r>
                <a:rPr lang="zh-CN" altLang="zh-CN" dirty="0">
                  <a:latin typeface="华文新魏" panose="02010800040101010101" pitchFamily="2" charset="-122"/>
                  <a:ea typeface="华文新魏" panose="02010800040101010101" pitchFamily="2" charset="-122"/>
                </a:rPr>
                <a:t>伪偏差校正法</a:t>
              </a:r>
            </a:p>
            <a:p>
              <a:endParaRPr lang="zh-CN" altLang="en-US" sz="2000" dirty="0">
                <a:latin typeface="华文新魏" panose="02010800040101010101" pitchFamily="2" charset="-122"/>
                <a:ea typeface="华文新魏" panose="02010800040101010101" pitchFamily="2" charset="-122"/>
              </a:endParaRPr>
            </a:p>
          </p:txBody>
        </p:sp>
        <p:sp>
          <p:nvSpPr>
            <p:cNvPr id="25" name="文本框 24"/>
            <p:cNvSpPr txBox="1"/>
            <p:nvPr/>
          </p:nvSpPr>
          <p:spPr>
            <a:xfrm>
              <a:off x="6594617" y="1481060"/>
              <a:ext cx="2482735" cy="400110"/>
            </a:xfrm>
            <a:prstGeom prst="rect">
              <a:avLst/>
            </a:prstGeom>
            <a:noFill/>
          </p:spPr>
          <p:txBody>
            <a:bodyPr wrap="square" rtlCol="0">
              <a:spAutoFit/>
            </a:bodyPr>
            <a:lstStyle/>
            <a:p>
              <a:r>
                <a:rPr lang="zh-CN" altLang="en-US" sz="2000" dirty="0" smtClean="0">
                  <a:latin typeface="华文新魏" panose="02010800040101010101" pitchFamily="2" charset="-122"/>
                  <a:ea typeface="华文新魏" panose="02010800040101010101" pitchFamily="2" charset="-122"/>
                </a:rPr>
                <a:t>集合集成方法</a:t>
              </a:r>
              <a:endParaRPr lang="zh-CN" altLang="en-US" sz="2000" dirty="0">
                <a:latin typeface="华文新魏" panose="02010800040101010101" pitchFamily="2" charset="-122"/>
                <a:ea typeface="华文新魏" panose="02010800040101010101" pitchFamily="2" charset="-122"/>
              </a:endParaRPr>
            </a:p>
          </p:txBody>
        </p:sp>
        <p:sp>
          <p:nvSpPr>
            <p:cNvPr id="2" name="矩形 1"/>
            <p:cNvSpPr/>
            <p:nvPr/>
          </p:nvSpPr>
          <p:spPr>
            <a:xfrm>
              <a:off x="6428873" y="1329608"/>
              <a:ext cx="2213811" cy="2879557"/>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6407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FEF2762-1535-4924-9D17-ADC53619C3B8}" type="slidenum">
              <a:rPr lang="zh-CN" altLang="en-US" smtClean="0"/>
              <a:t>9</a:t>
            </a:fld>
            <a:endParaRPr lang="zh-CN" altLang="en-US"/>
          </a:p>
        </p:txBody>
      </p:sp>
      <p:sp>
        <p:nvSpPr>
          <p:cNvPr id="21" name="箭头: 环形 3">
            <a:extLst>
              <a:ext uri="{FF2B5EF4-FFF2-40B4-BE49-F238E27FC236}">
                <a16:creationId xmlns:a16="http://schemas.microsoft.com/office/drawing/2014/main" id="{DAB91C53-BD7C-430E-9E1C-9C36074C22DF}"/>
              </a:ext>
            </a:extLst>
          </p:cNvPr>
          <p:cNvSpPr/>
          <p:nvPr/>
        </p:nvSpPr>
        <p:spPr>
          <a:xfrm>
            <a:off x="3659048" y="1118296"/>
            <a:ext cx="1681470" cy="1681726"/>
          </a:xfrm>
          <a:prstGeom prst="circularArrow">
            <a:avLst>
              <a:gd name="adj1" fmla="val 10980"/>
              <a:gd name="adj2" fmla="val 1142322"/>
              <a:gd name="adj3" fmla="val 4500000"/>
              <a:gd name="adj4" fmla="val 10800000"/>
              <a:gd name="adj5" fmla="val 12500"/>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2" name="形状 21">
            <a:extLst>
              <a:ext uri="{FF2B5EF4-FFF2-40B4-BE49-F238E27FC236}">
                <a16:creationId xmlns:a16="http://schemas.microsoft.com/office/drawing/2014/main" id="{13C3CDE8-4FB9-4639-8925-D7A8E96F69EC}"/>
              </a:ext>
            </a:extLst>
          </p:cNvPr>
          <p:cNvSpPr/>
          <p:nvPr/>
        </p:nvSpPr>
        <p:spPr>
          <a:xfrm>
            <a:off x="3192026" y="2084572"/>
            <a:ext cx="1681470" cy="1681726"/>
          </a:xfrm>
          <a:prstGeom prst="leftCircularArrow">
            <a:avLst>
              <a:gd name="adj1" fmla="val 10980"/>
              <a:gd name="adj2" fmla="val 1142322"/>
              <a:gd name="adj3" fmla="val 6300000"/>
              <a:gd name="adj4" fmla="val 18900000"/>
              <a:gd name="adj5" fmla="val 12500"/>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3" name="空心弧 22">
            <a:extLst>
              <a:ext uri="{FF2B5EF4-FFF2-40B4-BE49-F238E27FC236}">
                <a16:creationId xmlns:a16="http://schemas.microsoft.com/office/drawing/2014/main" id="{F6303B66-F2D0-400A-9F71-04F89C072F0A}"/>
              </a:ext>
            </a:extLst>
          </p:cNvPr>
          <p:cNvSpPr/>
          <p:nvPr/>
        </p:nvSpPr>
        <p:spPr>
          <a:xfrm>
            <a:off x="3778725" y="3166480"/>
            <a:ext cx="1444643" cy="1445222"/>
          </a:xfrm>
          <a:prstGeom prst="blockArc">
            <a:avLst>
              <a:gd name="adj1" fmla="val 13500000"/>
              <a:gd name="adj2" fmla="val 10800000"/>
              <a:gd name="adj3" fmla="val 12740"/>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4" name="矩形 23">
            <a:extLst>
              <a:ext uri="{FF2B5EF4-FFF2-40B4-BE49-F238E27FC236}">
                <a16:creationId xmlns:a16="http://schemas.microsoft.com/office/drawing/2014/main" id="{A1F4B579-83D3-4EB4-89EB-C55C2F450419}"/>
              </a:ext>
            </a:extLst>
          </p:cNvPr>
          <p:cNvSpPr/>
          <p:nvPr/>
        </p:nvSpPr>
        <p:spPr bwMode="auto">
          <a:xfrm>
            <a:off x="4935797" y="1073666"/>
            <a:ext cx="4208203" cy="400110"/>
          </a:xfrm>
          <a:prstGeom prst="rect">
            <a:avLst/>
          </a:prstGeom>
          <a:noFill/>
        </p:spPr>
        <p:txBody>
          <a:bodyPr wrap="none">
            <a:spAutoFit/>
          </a:bodyPr>
          <a:lstStyle/>
          <a:p>
            <a:pPr>
              <a:defRPr/>
            </a:pPr>
            <a:r>
              <a:rPr lang="en-US" altLang="zh-CN" sz="2000" b="1" kern="100"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2000" b="1" kern="100"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面向气候系统模式的物理参数优化</a:t>
            </a:r>
            <a:endParaRPr lang="zh-CN" altLang="en-US" sz="2000" b="1" kern="10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5" name="矩形 24">
            <a:extLst>
              <a:ext uri="{FF2B5EF4-FFF2-40B4-BE49-F238E27FC236}">
                <a16:creationId xmlns:a16="http://schemas.microsoft.com/office/drawing/2014/main" id="{3C388FEC-72FE-47B8-806E-2988C3724DAC}"/>
              </a:ext>
            </a:extLst>
          </p:cNvPr>
          <p:cNvSpPr/>
          <p:nvPr/>
        </p:nvSpPr>
        <p:spPr>
          <a:xfrm>
            <a:off x="5415662" y="1539030"/>
            <a:ext cx="3399632" cy="1015663"/>
          </a:xfrm>
          <a:prstGeom prst="rect">
            <a:avLst/>
          </a:prstGeom>
        </p:spPr>
        <p:txBody>
          <a:bodyPr wrap="square">
            <a:spAutoFit/>
          </a:bodyPr>
          <a:lstStyle/>
          <a:p>
            <a:pPr algn="just"/>
            <a:r>
              <a:rPr lang="zh-CN" altLang="en-US" sz="2000" dirty="0" smtClean="0">
                <a:solidFill>
                  <a:schemeClr val="tx1">
                    <a:lumMod val="85000"/>
                    <a:lumOff val="15000"/>
                  </a:schemeClr>
                </a:solidFill>
                <a:latin typeface="华文新魏" panose="02010800040101010101" pitchFamily="2" charset="-122"/>
                <a:ea typeface="华文新魏" panose="02010800040101010101" pitchFamily="2" charset="-122"/>
              </a:rPr>
              <a:t>优化气候系统模式的物理参数</a:t>
            </a:r>
            <a:r>
              <a:rPr lang="zh-CN" altLang="en-US" sz="2000" dirty="0" smtClean="0">
                <a:solidFill>
                  <a:schemeClr val="tx1">
                    <a:lumMod val="85000"/>
                    <a:lumOff val="15000"/>
                  </a:schemeClr>
                </a:solidFill>
                <a:latin typeface="华文新魏" panose="02010800040101010101" pitchFamily="2" charset="-122"/>
                <a:ea typeface="华文新魏" panose="02010800040101010101" pitchFamily="2" charset="-122"/>
              </a:rPr>
              <a:t>，为</a:t>
            </a:r>
            <a:r>
              <a:rPr lang="zh-CN" altLang="en-US" sz="2000" dirty="0" smtClean="0">
                <a:solidFill>
                  <a:schemeClr val="tx1">
                    <a:lumMod val="85000"/>
                    <a:lumOff val="15000"/>
                  </a:schemeClr>
                </a:solidFill>
                <a:latin typeface="华文新魏" panose="02010800040101010101" pitchFamily="2" charset="-122"/>
                <a:ea typeface="华文新魏" panose="02010800040101010101" pitchFamily="2" charset="-122"/>
              </a:rPr>
              <a:t>集合扰动打下良好的基础</a:t>
            </a:r>
            <a:r>
              <a:rPr lang="en-US" altLang="zh-CN" sz="2000" dirty="0" smtClean="0">
                <a:solidFill>
                  <a:schemeClr val="tx1">
                    <a:lumMod val="85000"/>
                    <a:lumOff val="15000"/>
                  </a:schemeClr>
                </a:solidFill>
                <a:latin typeface="华文新魏" panose="02010800040101010101" pitchFamily="2" charset="-122"/>
                <a:ea typeface="华文新魏" panose="02010800040101010101" pitchFamily="2" charset="-122"/>
              </a:rPr>
              <a:t> </a:t>
            </a:r>
            <a:r>
              <a:rPr lang="zh-CN" altLang="en-US" sz="2000" dirty="0" smtClean="0">
                <a:solidFill>
                  <a:schemeClr val="tx1">
                    <a:lumMod val="85000"/>
                    <a:lumOff val="15000"/>
                  </a:schemeClr>
                </a:solidFill>
                <a:latin typeface="华文新魏" panose="02010800040101010101" pitchFamily="2" charset="-122"/>
                <a:ea typeface="华文新魏" panose="02010800040101010101" pitchFamily="2" charset="-122"/>
              </a:rPr>
              <a:t>。</a:t>
            </a:r>
            <a:endParaRPr lang="en-US" altLang="zh-CN" sz="2000" dirty="0">
              <a:solidFill>
                <a:schemeClr val="tx1">
                  <a:lumMod val="85000"/>
                  <a:lumOff val="15000"/>
                </a:schemeClr>
              </a:solidFill>
              <a:latin typeface="华文新魏" panose="02010800040101010101" pitchFamily="2" charset="-122"/>
              <a:ea typeface="华文新魏" panose="02010800040101010101" pitchFamily="2" charset="-122"/>
            </a:endParaRPr>
          </a:p>
        </p:txBody>
      </p:sp>
      <p:sp>
        <p:nvSpPr>
          <p:cNvPr id="27" name="矩形 26">
            <a:extLst>
              <a:ext uri="{FF2B5EF4-FFF2-40B4-BE49-F238E27FC236}">
                <a16:creationId xmlns:a16="http://schemas.microsoft.com/office/drawing/2014/main" id="{86CA8733-7C5D-418F-B420-522E98B8EB3B}"/>
              </a:ext>
            </a:extLst>
          </p:cNvPr>
          <p:cNvSpPr/>
          <p:nvPr/>
        </p:nvSpPr>
        <p:spPr bwMode="auto">
          <a:xfrm>
            <a:off x="5233564" y="3442949"/>
            <a:ext cx="3738524" cy="400110"/>
          </a:xfrm>
          <a:prstGeom prst="rect">
            <a:avLst/>
          </a:prstGeom>
          <a:noFill/>
        </p:spPr>
        <p:txBody>
          <a:bodyPr wrap="none">
            <a:spAutoFit/>
          </a:bodyPr>
          <a:lstStyle/>
          <a:p>
            <a:pPr>
              <a:defRPr/>
            </a:pPr>
            <a:r>
              <a:rPr lang="en-US" altLang="zh-CN" sz="2000" b="1" kern="10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a:t>
            </a:r>
            <a:r>
              <a:rPr lang="zh-CN" altLang="en-US" sz="2000" b="1" kern="10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基于机器学习的集合集成技术</a:t>
            </a:r>
          </a:p>
        </p:txBody>
      </p:sp>
      <p:sp>
        <p:nvSpPr>
          <p:cNvPr id="30" name="矩形 29">
            <a:extLst>
              <a:ext uri="{FF2B5EF4-FFF2-40B4-BE49-F238E27FC236}">
                <a16:creationId xmlns:a16="http://schemas.microsoft.com/office/drawing/2014/main" id="{D2872D06-6E80-48C7-8252-0A85A8159882}"/>
              </a:ext>
            </a:extLst>
          </p:cNvPr>
          <p:cNvSpPr/>
          <p:nvPr/>
        </p:nvSpPr>
        <p:spPr bwMode="auto">
          <a:xfrm>
            <a:off x="-10906" y="2059980"/>
            <a:ext cx="3738524" cy="400110"/>
          </a:xfrm>
          <a:prstGeom prst="rect">
            <a:avLst/>
          </a:prstGeom>
          <a:noFill/>
        </p:spPr>
        <p:txBody>
          <a:bodyPr wrap="none">
            <a:spAutoFit/>
          </a:bodyPr>
          <a:lstStyle/>
          <a:p>
            <a:pPr>
              <a:defRPr/>
            </a:pPr>
            <a:r>
              <a:rPr lang="en-US" altLang="zh-CN" sz="2000" b="1" kern="10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2000" b="1" kern="10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面向气候预测的初值</a:t>
            </a:r>
            <a:r>
              <a:rPr lang="zh-CN" altLang="en-US" sz="2000" b="1" kern="100"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扰动</a:t>
            </a:r>
            <a:r>
              <a:rPr lang="zh-CN" altLang="en-US" sz="2000" b="1" kern="10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p>
        </p:txBody>
      </p:sp>
      <p:sp>
        <p:nvSpPr>
          <p:cNvPr id="33" name="AutoShape 59">
            <a:extLst>
              <a:ext uri="{FF2B5EF4-FFF2-40B4-BE49-F238E27FC236}">
                <a16:creationId xmlns:a16="http://schemas.microsoft.com/office/drawing/2014/main" id="{133B3B37-798B-4ED1-99C9-33DB2C5F3E14}"/>
              </a:ext>
            </a:extLst>
          </p:cNvPr>
          <p:cNvSpPr>
            <a:spLocks/>
          </p:cNvSpPr>
          <p:nvPr/>
        </p:nvSpPr>
        <p:spPr bwMode="auto">
          <a:xfrm>
            <a:off x="4212305" y="3650205"/>
            <a:ext cx="484686" cy="4825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accent2"/>
          </a:solid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sym typeface="Gill Sans" charset="0"/>
            </a:endParaRPr>
          </a:p>
        </p:txBody>
      </p:sp>
      <p:sp>
        <p:nvSpPr>
          <p:cNvPr id="34" name="AutoShape 112">
            <a:extLst>
              <a:ext uri="{FF2B5EF4-FFF2-40B4-BE49-F238E27FC236}">
                <a16:creationId xmlns:a16="http://schemas.microsoft.com/office/drawing/2014/main" id="{79C976E0-1F7F-4567-853A-FD52A07FE003}"/>
              </a:ext>
            </a:extLst>
          </p:cNvPr>
          <p:cNvSpPr>
            <a:spLocks/>
          </p:cNvSpPr>
          <p:nvPr/>
        </p:nvSpPr>
        <p:spPr bwMode="auto">
          <a:xfrm>
            <a:off x="3727618" y="2663223"/>
            <a:ext cx="484687" cy="48255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2"/>
          </a:solid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sym typeface="Gill Sans" charset="0"/>
            </a:endParaRPr>
          </a:p>
        </p:txBody>
      </p:sp>
      <p:grpSp>
        <p:nvGrpSpPr>
          <p:cNvPr id="35" name="组合 34">
            <a:extLst>
              <a:ext uri="{FF2B5EF4-FFF2-40B4-BE49-F238E27FC236}">
                <a16:creationId xmlns:a16="http://schemas.microsoft.com/office/drawing/2014/main" id="{0DA5727A-D91D-47D8-8F97-F592EF6CA8FF}"/>
              </a:ext>
            </a:extLst>
          </p:cNvPr>
          <p:cNvGrpSpPr/>
          <p:nvPr/>
        </p:nvGrpSpPr>
        <p:grpSpPr>
          <a:xfrm>
            <a:off x="4333803" y="1647500"/>
            <a:ext cx="331960" cy="483901"/>
            <a:chOff x="2528974" y="2863357"/>
            <a:chExt cx="246811" cy="359779"/>
          </a:xfrm>
          <a:solidFill>
            <a:schemeClr val="accent2"/>
          </a:solidFill>
        </p:grpSpPr>
        <p:sp>
          <p:nvSpPr>
            <p:cNvPr id="36" name="AutoShape 113">
              <a:extLst>
                <a:ext uri="{FF2B5EF4-FFF2-40B4-BE49-F238E27FC236}">
                  <a16:creationId xmlns:a16="http://schemas.microsoft.com/office/drawing/2014/main" id="{9A486254-7AFA-46BA-8705-C2885B208DF9}"/>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sym typeface="Gill Sans" charset="0"/>
              </a:endParaRPr>
            </a:p>
          </p:txBody>
        </p:sp>
        <p:sp>
          <p:nvSpPr>
            <p:cNvPr id="37" name="AutoShape 114">
              <a:extLst>
                <a:ext uri="{FF2B5EF4-FFF2-40B4-BE49-F238E27FC236}">
                  <a16:creationId xmlns:a16="http://schemas.microsoft.com/office/drawing/2014/main" id="{41BE0A3B-8582-4B2E-8D84-9F4DBC510E94}"/>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sym typeface="Gill Sans" charset="0"/>
              </a:endParaRPr>
            </a:p>
          </p:txBody>
        </p:sp>
      </p:grpSp>
      <p:sp>
        <p:nvSpPr>
          <p:cNvPr id="38" name="标题 1"/>
          <p:cNvSpPr txBox="1"/>
          <p:nvPr/>
        </p:nvSpPr>
        <p:spPr bwMode="auto">
          <a:xfrm>
            <a:off x="1471330" y="220113"/>
            <a:ext cx="6210690" cy="465534"/>
          </a:xfrm>
          <a:prstGeom prst="rect">
            <a:avLst/>
          </a:prstGeom>
          <a:noFill/>
          <a:ln w="9525">
            <a:noFill/>
            <a:miter lim="800000"/>
          </a:ln>
        </p:spPr>
        <p:txBody>
          <a:bodyPr vert="horz" wrap="square" lIns="68580" tIns="34290" rIns="68580" bIns="34290" numCol="1" anchor="ctr" anchorCtr="0" compatLnSpc="1"/>
          <a:lstStyle>
            <a:lvl1pPr algn="l" rtl="0" eaLnBrk="1" fontAlgn="base" hangingPunct="1">
              <a:spcBef>
                <a:spcPct val="0"/>
              </a:spcBef>
              <a:spcAft>
                <a:spcPct val="0"/>
              </a:spcAft>
              <a:defRPr sz="3600" baseline="0">
                <a:solidFill>
                  <a:schemeClr val="tx1"/>
                </a:solidFill>
                <a:latin typeface="Arial Black" panose="020B0A04020102020204" pitchFamily="34"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algn="ctr"/>
            <a:r>
              <a:rPr lang="zh-CN" altLang="en-US" sz="2700" kern="0" dirty="0" smtClean="0">
                <a:latin typeface="华文新魏" panose="02010800040101010101" pitchFamily="2" charset="-122"/>
                <a:ea typeface="华文新魏" panose="02010800040101010101" pitchFamily="2" charset="-122"/>
                <a:cs typeface="Times New Roman" panose="02020603050405020304" pitchFamily="18" charset="0"/>
              </a:rPr>
              <a:t>本文研究内容及思路</a:t>
            </a:r>
            <a:endParaRPr lang="zh-CN" altLang="en-US" sz="2700" kern="0" dirty="0">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39" name="组合 38"/>
          <p:cNvGrpSpPr/>
          <p:nvPr/>
        </p:nvGrpSpPr>
        <p:grpSpPr>
          <a:xfrm>
            <a:off x="0" y="6437559"/>
            <a:ext cx="9144000" cy="340928"/>
            <a:chOff x="0" y="6437559"/>
            <a:chExt cx="9144000" cy="340928"/>
          </a:xfrm>
        </p:grpSpPr>
        <p:cxnSp>
          <p:nvCxnSpPr>
            <p:cNvPr id="40" name="直接连接符 39"/>
            <p:cNvCxnSpPr/>
            <p:nvPr/>
          </p:nvCxnSpPr>
          <p:spPr>
            <a:xfrm>
              <a:off x="0" y="6437559"/>
              <a:ext cx="9144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471330" y="6516877"/>
              <a:ext cx="6690284" cy="261610"/>
            </a:xfrm>
            <a:prstGeom prst="rect">
              <a:avLst/>
            </a:prstGeom>
            <a:noFill/>
          </p:spPr>
          <p:txBody>
            <a:bodyPr wrap="square" rtlCol="0">
              <a:spAutoFit/>
            </a:bodyPr>
            <a:lstStyle/>
            <a:p>
              <a:pPr algn="ctr"/>
              <a:r>
                <a:rPr lang="en-US" altLang="zh-CN" sz="1050" dirty="0">
                  <a:solidFill>
                    <a:srgbClr val="7030A0"/>
                  </a:solidFill>
                  <a:latin typeface="Segoe Script" panose="030B0504020000000003" pitchFamily="66" charset="0"/>
                </a:rPr>
                <a:t>Tsinghua University High performance computing Institute</a:t>
              </a:r>
              <a:endParaRPr lang="zh-CN" altLang="en-US" sz="1050" dirty="0">
                <a:solidFill>
                  <a:srgbClr val="7030A0"/>
                </a:solidFill>
                <a:latin typeface="Segoe Script" panose="030B0504020000000003" pitchFamily="66" charset="0"/>
              </a:endParaRPr>
            </a:p>
          </p:txBody>
        </p:sp>
      </p:grpSp>
      <p:sp>
        <p:nvSpPr>
          <p:cNvPr id="42" name="矩形 41">
            <a:extLst>
              <a:ext uri="{FF2B5EF4-FFF2-40B4-BE49-F238E27FC236}">
                <a16:creationId xmlns:a16="http://schemas.microsoft.com/office/drawing/2014/main" id="{3C388FEC-72FE-47B8-806E-2988C3724DAC}"/>
              </a:ext>
            </a:extLst>
          </p:cNvPr>
          <p:cNvSpPr/>
          <p:nvPr/>
        </p:nvSpPr>
        <p:spPr>
          <a:xfrm>
            <a:off x="310641" y="2539407"/>
            <a:ext cx="2806241" cy="1015663"/>
          </a:xfrm>
          <a:prstGeom prst="rect">
            <a:avLst/>
          </a:prstGeom>
        </p:spPr>
        <p:txBody>
          <a:bodyPr wrap="square">
            <a:spAutoFit/>
          </a:bodyPr>
          <a:lstStyle/>
          <a:p>
            <a:pPr algn="just"/>
            <a:r>
              <a:rPr lang="zh-CN" altLang="en-US" sz="2000" dirty="0" smtClean="0">
                <a:solidFill>
                  <a:schemeClr val="tx1">
                    <a:lumMod val="85000"/>
                    <a:lumOff val="15000"/>
                  </a:schemeClr>
                </a:solidFill>
                <a:latin typeface="华文新魏" panose="02010800040101010101" pitchFamily="2" charset="-122"/>
                <a:ea typeface="华文新魏" panose="02010800040101010101" pitchFamily="2" charset="-122"/>
              </a:rPr>
              <a:t>设计更加合理的面向气候预测的初值扰动方案，降低初值的不确定性。</a:t>
            </a:r>
            <a:endParaRPr lang="en-US" altLang="zh-CN" sz="2000" dirty="0">
              <a:solidFill>
                <a:schemeClr val="tx1">
                  <a:lumMod val="85000"/>
                  <a:lumOff val="15000"/>
                </a:schemeClr>
              </a:solidFill>
              <a:latin typeface="华文新魏" panose="02010800040101010101" pitchFamily="2" charset="-122"/>
              <a:ea typeface="华文新魏" panose="02010800040101010101" pitchFamily="2" charset="-122"/>
            </a:endParaRPr>
          </a:p>
        </p:txBody>
      </p:sp>
      <p:sp>
        <p:nvSpPr>
          <p:cNvPr id="43" name="矩形 42">
            <a:extLst>
              <a:ext uri="{FF2B5EF4-FFF2-40B4-BE49-F238E27FC236}">
                <a16:creationId xmlns:a16="http://schemas.microsoft.com/office/drawing/2014/main" id="{3C388FEC-72FE-47B8-806E-2988C3724DAC}"/>
              </a:ext>
            </a:extLst>
          </p:cNvPr>
          <p:cNvSpPr/>
          <p:nvPr/>
        </p:nvSpPr>
        <p:spPr>
          <a:xfrm>
            <a:off x="5480537" y="3877029"/>
            <a:ext cx="3269882" cy="1015663"/>
          </a:xfrm>
          <a:prstGeom prst="rect">
            <a:avLst/>
          </a:prstGeom>
        </p:spPr>
        <p:txBody>
          <a:bodyPr wrap="square">
            <a:spAutoFit/>
          </a:bodyPr>
          <a:lstStyle/>
          <a:p>
            <a:pPr algn="just"/>
            <a:r>
              <a:rPr lang="zh-CN" altLang="en-US" sz="2000" dirty="0" smtClean="0">
                <a:solidFill>
                  <a:schemeClr val="tx1">
                    <a:lumMod val="85000"/>
                    <a:lumOff val="15000"/>
                  </a:schemeClr>
                </a:solidFill>
                <a:latin typeface="华文新魏" panose="02010800040101010101" pitchFamily="2" charset="-122"/>
                <a:ea typeface="华文新魏" panose="02010800040101010101" pitchFamily="2" charset="-122"/>
              </a:rPr>
              <a:t>结合</a:t>
            </a:r>
            <a:r>
              <a:rPr lang="zh-CN" altLang="en-US" sz="2000" dirty="0" smtClean="0">
                <a:solidFill>
                  <a:schemeClr val="tx1">
                    <a:lumMod val="85000"/>
                    <a:lumOff val="15000"/>
                  </a:schemeClr>
                </a:solidFill>
                <a:latin typeface="华文新魏" panose="02010800040101010101" pitchFamily="2" charset="-122"/>
                <a:ea typeface="华文新魏" panose="02010800040101010101" pitchFamily="2" charset="-122"/>
              </a:rPr>
              <a:t>大量模式数据</a:t>
            </a:r>
            <a:r>
              <a:rPr lang="zh-CN" altLang="en-US" sz="2000" dirty="0" smtClean="0">
                <a:solidFill>
                  <a:schemeClr val="tx1">
                    <a:lumMod val="85000"/>
                    <a:lumOff val="15000"/>
                  </a:schemeClr>
                </a:solidFill>
                <a:latin typeface="华文新魏" panose="02010800040101010101" pitchFamily="2" charset="-122"/>
                <a:ea typeface="华文新魏" panose="02010800040101010101" pitchFamily="2" charset="-122"/>
              </a:rPr>
              <a:t>和观测数据，利用机器学习的数据融合能力提升集合集成能力。</a:t>
            </a:r>
            <a:endParaRPr lang="en-US" altLang="zh-CN" sz="2000" dirty="0">
              <a:solidFill>
                <a:schemeClr val="tx1">
                  <a:lumMod val="85000"/>
                  <a:lumOff val="15000"/>
                </a:schemeClr>
              </a:solidFill>
              <a:latin typeface="华文新魏" panose="02010800040101010101" pitchFamily="2" charset="-122"/>
              <a:ea typeface="华文新魏" panose="02010800040101010101" pitchFamily="2" charset="-122"/>
            </a:endParaRPr>
          </a:p>
        </p:txBody>
      </p:sp>
      <p:sp>
        <p:nvSpPr>
          <p:cNvPr id="44" name="文本框 43"/>
          <p:cNvSpPr txBox="1"/>
          <p:nvPr/>
        </p:nvSpPr>
        <p:spPr>
          <a:xfrm>
            <a:off x="3380855" y="4932857"/>
            <a:ext cx="2742898" cy="461665"/>
          </a:xfrm>
          <a:prstGeom prst="rect">
            <a:avLst/>
          </a:prstGeom>
          <a:noFill/>
        </p:spPr>
        <p:txBody>
          <a:bodyPr wrap="square" rtlCol="0">
            <a:spAutoFit/>
          </a:bodyPr>
          <a:lstStyle/>
          <a:p>
            <a:r>
              <a:rPr lang="zh-CN" altLang="en-US" sz="2400" dirty="0" smtClean="0">
                <a:solidFill>
                  <a:srgbClr val="FF0000"/>
                </a:solidFill>
                <a:latin typeface="华文新魏" panose="02010800040101010101" pitchFamily="2" charset="-122"/>
                <a:ea typeface="华文新魏" panose="02010800040101010101" pitchFamily="2" charset="-122"/>
              </a:rPr>
              <a:t>提升气候预测能力</a:t>
            </a:r>
            <a:endParaRPr lang="zh-CN" altLang="en-US" sz="2400" dirty="0">
              <a:solidFill>
                <a:srgbClr val="FF0000"/>
              </a:solidFill>
              <a:latin typeface="华文新魏" panose="02010800040101010101" pitchFamily="2" charset="-122"/>
              <a:ea typeface="华文新魏" panose="02010800040101010101" pitchFamily="2" charset="-122"/>
            </a:endParaRPr>
          </a:p>
        </p:txBody>
      </p:sp>
      <p:sp>
        <p:nvSpPr>
          <p:cNvPr id="3" name="文本框 2"/>
          <p:cNvSpPr txBox="1"/>
          <p:nvPr/>
        </p:nvSpPr>
        <p:spPr>
          <a:xfrm>
            <a:off x="819978" y="5658837"/>
            <a:ext cx="7930441" cy="369332"/>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综合以上技术，设计了集合预测系统，并将其应用在</a:t>
            </a:r>
            <a:r>
              <a:rPr lang="en-US" altLang="zh-CN" dirty="0" smtClean="0">
                <a:latin typeface="华文新魏" panose="02010800040101010101" pitchFamily="2" charset="-122"/>
                <a:ea typeface="华文新魏" panose="02010800040101010101" pitchFamily="2" charset="-122"/>
              </a:rPr>
              <a:t>BCC-CSM</a:t>
            </a:r>
            <a:r>
              <a:rPr lang="zh-CN" altLang="en-US" dirty="0" smtClean="0">
                <a:latin typeface="华文新魏" panose="02010800040101010101" pitchFamily="2" charset="-122"/>
                <a:ea typeface="华文新魏" panose="02010800040101010101" pitchFamily="2" charset="-122"/>
              </a:rPr>
              <a:t>的气候预测中</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26181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30" grpId="0"/>
      <p:bldP spid="33" grpId="0" animBg="1"/>
      <p:bldP spid="34" grpId="0" animBg="1"/>
      <p:bldP spid="42" grpId="0"/>
      <p:bldP spid="43" grpId="0"/>
      <p:bldP spid="44"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8|8.4|0.4|8.8|1.2|8.6"/>
</p:tagLst>
</file>

<file path=ppt/tags/tag2.xml><?xml version="1.0" encoding="utf-8"?>
<p:tagLst xmlns:a="http://schemas.openxmlformats.org/drawingml/2006/main" xmlns:r="http://schemas.openxmlformats.org/officeDocument/2006/relationships" xmlns:p="http://schemas.openxmlformats.org/presentationml/2006/main">
  <p:tag name="TIMING" val="|15.2|11.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6552</TotalTime>
  <Words>4784</Words>
  <Application>Microsoft Office PowerPoint</Application>
  <PresentationFormat>全屏显示(4:3)</PresentationFormat>
  <Paragraphs>466</Paragraphs>
  <Slides>38</Slides>
  <Notes>29</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Gill Sans</vt:lpstr>
      <vt:lpstr>等线</vt:lpstr>
      <vt:lpstr>等线 Light</vt:lpstr>
      <vt:lpstr>黑体</vt:lpstr>
      <vt:lpstr>华文行楷</vt:lpstr>
      <vt:lpstr>华文新魏</vt:lpstr>
      <vt:lpstr>宋体</vt:lpstr>
      <vt:lpstr>Arial</vt:lpstr>
      <vt:lpstr>Bell MT</vt:lpstr>
      <vt:lpstr>Calibri</vt:lpstr>
      <vt:lpstr>Calibri Light</vt:lpstr>
      <vt:lpstr>Cambria</vt:lpstr>
      <vt:lpstr>Segoe Script</vt:lpstr>
      <vt:lpstr>Symbol</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硕士研究期间发表的学术论文</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HuiFuPan.Com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562</cp:revision>
  <dcterms:created xsi:type="dcterms:W3CDTF">2019-05-21T07:55:29Z</dcterms:created>
  <dcterms:modified xsi:type="dcterms:W3CDTF">2019-05-26T16:16:45Z</dcterms:modified>
</cp:coreProperties>
</file>